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9144000" cx="6858000"/>
  <p:notesSz cx="6858000" cy="9144000"/>
  <p:embeddedFontLst>
    <p:embeddedFont>
      <p:font typeface="Arial Black"/>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iSU36NRWd+Iju7uPTaS0xjVuXH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ArialBlack-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514350" y="1496484"/>
            <a:ext cx="5829300" cy="318346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5"/>
          <p:cNvSpPr txBox="1"/>
          <p:nvPr>
            <p:ph idx="1" type="subTitle"/>
          </p:nvPr>
        </p:nvSpPr>
        <p:spPr>
          <a:xfrm>
            <a:off x="857250" y="4802717"/>
            <a:ext cx="5143500" cy="220768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15"/>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528108" y="2377546"/>
            <a:ext cx="5801784"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2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1772577" y="3622015"/>
            <a:ext cx="774911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227798" y="2186121"/>
            <a:ext cx="774911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25"/>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16"/>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17"/>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8"/>
          <p:cNvSpPr txBox="1"/>
          <p:nvPr>
            <p:ph type="title"/>
          </p:nvPr>
        </p:nvSpPr>
        <p:spPr>
          <a:xfrm>
            <a:off x="467916" y="2279653"/>
            <a:ext cx="5915025" cy="38036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467916" y="6119286"/>
            <a:ext cx="5915025" cy="20002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18"/>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9"/>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71488" y="2434167"/>
            <a:ext cx="291465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19"/>
          <p:cNvSpPr txBox="1"/>
          <p:nvPr>
            <p:ph idx="2" type="body"/>
          </p:nvPr>
        </p:nvSpPr>
        <p:spPr>
          <a:xfrm>
            <a:off x="3471863" y="2434167"/>
            <a:ext cx="291465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19"/>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0"/>
          <p:cNvSpPr txBox="1"/>
          <p:nvPr>
            <p:ph type="title"/>
          </p:nvPr>
        </p:nvSpPr>
        <p:spPr>
          <a:xfrm>
            <a:off x="472381"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472381" y="2241551"/>
            <a:ext cx="2901255"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20"/>
          <p:cNvSpPr txBox="1"/>
          <p:nvPr>
            <p:ph idx="2" type="body"/>
          </p:nvPr>
        </p:nvSpPr>
        <p:spPr>
          <a:xfrm>
            <a:off x="472381" y="3340100"/>
            <a:ext cx="2901255"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20"/>
          <p:cNvSpPr txBox="1"/>
          <p:nvPr>
            <p:ph idx="3" type="body"/>
          </p:nvPr>
        </p:nvSpPr>
        <p:spPr>
          <a:xfrm>
            <a:off x="3471863" y="2241551"/>
            <a:ext cx="2915543"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20"/>
          <p:cNvSpPr txBox="1"/>
          <p:nvPr>
            <p:ph idx="4" type="body"/>
          </p:nvPr>
        </p:nvSpPr>
        <p:spPr>
          <a:xfrm>
            <a:off x="3471863" y="3340100"/>
            <a:ext cx="2915543"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20"/>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2915543" y="1316569"/>
            <a:ext cx="3471863" cy="6498167"/>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22"/>
          <p:cNvSpPr txBox="1"/>
          <p:nvPr>
            <p:ph idx="2" type="body"/>
          </p:nvPr>
        </p:nvSpPr>
        <p:spPr>
          <a:xfrm>
            <a:off x="472381" y="2743200"/>
            <a:ext cx="2211884"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2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2915543" y="1316569"/>
            <a:ext cx="3471863" cy="6498167"/>
          </a:xfrm>
          <a:prstGeom prst="rect">
            <a:avLst/>
          </a:prstGeom>
          <a:noFill/>
          <a:ln>
            <a:noFill/>
          </a:ln>
        </p:spPr>
      </p:sp>
      <p:sp>
        <p:nvSpPr>
          <p:cNvPr id="64" name="Google Shape;64;p23"/>
          <p:cNvSpPr txBox="1"/>
          <p:nvPr>
            <p:ph idx="1" type="body"/>
          </p:nvPr>
        </p:nvSpPr>
        <p:spPr>
          <a:xfrm>
            <a:off x="472381" y="2743200"/>
            <a:ext cx="2211884"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2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sarah@unitedwayaroostook.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jpg"/><Relationship Id="rId5" Type="http://schemas.openxmlformats.org/officeDocument/2006/relationships/image" Target="../media/image10.jpg"/><Relationship Id="rId6"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19.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13.png"/><Relationship Id="rId5" Type="http://schemas.openxmlformats.org/officeDocument/2006/relationships/image" Target="../media/image18.png"/><Relationship Id="rId6" Type="http://schemas.openxmlformats.org/officeDocument/2006/relationships/image" Target="../media/image12.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unitedwayaroostook.org/" TargetMode="Externa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unitedwayaroostook.org/" TargetMode="External"/><Relationship Id="rId4" Type="http://schemas.openxmlformats.org/officeDocument/2006/relationships/image" Target="../media/image8.jp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575285" y="6326875"/>
            <a:ext cx="5686236" cy="1432433"/>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i="0" lang="en-US" sz="2800" u="none" cap="none" strike="noStrike">
                <a:solidFill>
                  <a:schemeClr val="dk1"/>
                </a:solidFill>
                <a:latin typeface="Calibri"/>
                <a:ea typeface="Calibri"/>
                <a:cs typeface="Calibri"/>
                <a:sym typeface="Calibri"/>
              </a:rPr>
              <a:t>United Way of Aroostook </a:t>
            </a:r>
            <a:endParaRPr/>
          </a:p>
          <a:p>
            <a:pPr indent="0" lvl="0" marL="0" marR="0" rtl="0" algn="l">
              <a:lnSpc>
                <a:spcPct val="90000"/>
              </a:lnSpc>
              <a:spcBef>
                <a:spcPts val="600"/>
              </a:spcBef>
              <a:spcAft>
                <a:spcPts val="0"/>
              </a:spcAft>
              <a:buNone/>
            </a:pPr>
            <a:r>
              <a:rPr b="1" i="0" lang="en-US" sz="2800" u="none" cap="none" strike="noStrike">
                <a:solidFill>
                  <a:schemeClr val="dk1"/>
                </a:solidFill>
                <a:latin typeface="Calibri"/>
                <a:ea typeface="Calibri"/>
                <a:cs typeface="Calibri"/>
                <a:sym typeface="Calibri"/>
              </a:rPr>
              <a:t>Employee Campaign Manager</a:t>
            </a:r>
            <a:endParaRPr/>
          </a:p>
          <a:p>
            <a:pPr indent="0" lvl="0" marL="0" marR="0" rtl="0" algn="l">
              <a:lnSpc>
                <a:spcPct val="90000"/>
              </a:lnSpc>
              <a:spcBef>
                <a:spcPts val="600"/>
              </a:spcBef>
              <a:spcAft>
                <a:spcPts val="0"/>
              </a:spcAft>
              <a:buNone/>
            </a:pPr>
            <a:r>
              <a:rPr b="1" i="0" lang="en-US" sz="2800" u="none" cap="none" strike="noStrike">
                <a:solidFill>
                  <a:schemeClr val="dk1"/>
                </a:solidFill>
                <a:latin typeface="Calibri"/>
                <a:ea typeface="Calibri"/>
                <a:cs typeface="Calibri"/>
                <a:sym typeface="Calibri"/>
              </a:rPr>
              <a:t>Guide</a:t>
            </a:r>
            <a:endParaRPr/>
          </a:p>
        </p:txBody>
      </p:sp>
      <p:pic>
        <p:nvPicPr>
          <p:cNvPr id="85" name="Google Shape;85;p1"/>
          <p:cNvPicPr preferRelativeResize="0"/>
          <p:nvPr/>
        </p:nvPicPr>
        <p:blipFill rotWithShape="1">
          <a:blip r:embed="rId3">
            <a:alphaModFix/>
          </a:blip>
          <a:srcRect b="0" l="8443" r="18371" t="0"/>
          <a:stretch/>
        </p:blipFill>
        <p:spPr>
          <a:xfrm>
            <a:off x="20" y="19060"/>
            <a:ext cx="6857980" cy="6254988"/>
          </a:xfrm>
          <a:prstGeom prst="rect">
            <a:avLst/>
          </a:prstGeom>
          <a:noFill/>
          <a:ln>
            <a:noFill/>
          </a:ln>
        </p:spPr>
      </p:pic>
      <p:sp>
        <p:nvSpPr>
          <p:cNvPr id="86" name="Google Shape;86;p1"/>
          <p:cNvSpPr/>
          <p:nvPr/>
        </p:nvSpPr>
        <p:spPr>
          <a:xfrm>
            <a:off x="-391625" y="4117778"/>
            <a:ext cx="764125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dk1"/>
                </a:solidFill>
                <a:latin typeface="Calibri"/>
                <a:ea typeface="Calibri"/>
                <a:cs typeface="Calibri"/>
                <a:sym typeface="Calibri"/>
              </a:rPr>
              <a:t>A manual to planning your United Way Campaign </a:t>
            </a:r>
            <a:endParaRPr/>
          </a:p>
        </p:txBody>
      </p:sp>
      <p:pic>
        <p:nvPicPr>
          <p:cNvPr descr="A screenshot of a cell phone&#10;&#10;Description automatically generated" id="87" name="Google Shape;87;p1"/>
          <p:cNvPicPr preferRelativeResize="0"/>
          <p:nvPr/>
        </p:nvPicPr>
        <p:blipFill rotWithShape="1">
          <a:blip r:embed="rId4">
            <a:alphaModFix/>
          </a:blip>
          <a:srcRect b="0" l="0" r="0" t="0"/>
          <a:stretch/>
        </p:blipFill>
        <p:spPr>
          <a:xfrm>
            <a:off x="2279737" y="2423413"/>
            <a:ext cx="2298525" cy="16224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nvSpPr>
        <p:spPr>
          <a:xfrm>
            <a:off x="247743" y="383687"/>
            <a:ext cx="632952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Arial"/>
                <a:ea typeface="Arial"/>
                <a:cs typeface="Arial"/>
                <a:sym typeface="Arial"/>
              </a:rPr>
              <a:t>SAMPLE COMMUNICATIONS</a:t>
            </a:r>
            <a:endParaRPr/>
          </a:p>
          <a:p>
            <a:pPr indent="0" lvl="0" marL="0" marR="0" rtl="0" algn="l">
              <a:spcBef>
                <a:spcPts val="0"/>
              </a:spcBef>
              <a:spcAft>
                <a:spcPts val="0"/>
              </a:spcAft>
              <a:buNone/>
            </a:pPr>
            <a:r>
              <a:rPr b="1" i="1" lang="en-US" sz="2400">
                <a:solidFill>
                  <a:srgbClr val="2F5496"/>
                </a:solidFill>
                <a:latin typeface="Arial"/>
                <a:ea typeface="Arial"/>
                <a:cs typeface="Arial"/>
                <a:sym typeface="Arial"/>
              </a:rPr>
              <a:t>Sharing United Way’s message just got easier.</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These emails can be used as is or adjusted to fit your needs.  </a:t>
            </a:r>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Please email </a:t>
            </a:r>
            <a:r>
              <a:rPr b="1" lang="en-US" sz="2000" u="sng">
                <a:solidFill>
                  <a:schemeClr val="dk1"/>
                </a:solidFill>
                <a:latin typeface="Arial"/>
                <a:ea typeface="Arial"/>
                <a:cs typeface="Arial"/>
                <a:sym typeface="Arial"/>
                <a:hlinkClick r:id="rId3">
                  <a:extLst>
                    <a:ext uri="{A12FA001-AC4F-418D-AE19-62706E023703}">
                      <ahyp:hlinkClr val="tx"/>
                    </a:ext>
                  </a:extLst>
                </a:hlinkClick>
              </a:rPr>
              <a:t>sarah@unitedwayaroostook.org</a:t>
            </a:r>
            <a:r>
              <a:rPr b="1" lang="en-US" sz="2000">
                <a:solidFill>
                  <a:schemeClr val="dk1"/>
                </a:solidFill>
                <a:latin typeface="Arial"/>
                <a:ea typeface="Arial"/>
                <a:cs typeface="Arial"/>
                <a:sym typeface="Arial"/>
              </a:rPr>
              <a:t> for an electronic, editable version of this page</a:t>
            </a:r>
            <a:r>
              <a:rPr lang="en-US" sz="1800">
                <a:solidFill>
                  <a:schemeClr val="dk1"/>
                </a:solidFill>
                <a:latin typeface="Arial"/>
                <a:ea typeface="Arial"/>
                <a:cs typeface="Arial"/>
                <a:sym typeface="Arial"/>
              </a:rPr>
              <a:t>.</a:t>
            </a:r>
            <a:endParaRPr/>
          </a:p>
        </p:txBody>
      </p:sp>
      <p:sp>
        <p:nvSpPr>
          <p:cNvPr id="192" name="Google Shape;192;p10"/>
          <p:cNvSpPr txBox="1"/>
          <p:nvPr/>
        </p:nvSpPr>
        <p:spPr>
          <a:xfrm>
            <a:off x="502425" y="2871549"/>
            <a:ext cx="5730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Times New Roman"/>
                <a:ea typeface="Times New Roman"/>
                <a:cs typeface="Times New Roman"/>
                <a:sym typeface="Times New Roman"/>
              </a:rPr>
              <a:t>Email to Company Leadership</a:t>
            </a:r>
            <a:endParaRPr/>
          </a:p>
          <a:p>
            <a:pPr indent="0" lvl="0" marL="0" marR="0" rtl="0" algn="l">
              <a:spcBef>
                <a:spcPts val="0"/>
              </a:spcBef>
              <a:spcAft>
                <a:spcPts val="0"/>
              </a:spcAft>
              <a:buNone/>
            </a:pPr>
            <a:r>
              <a:rPr b="1" lang="en-US" sz="1200">
                <a:solidFill>
                  <a:schemeClr val="dk1"/>
                </a:solidFill>
                <a:latin typeface="Times New Roman"/>
                <a:ea typeface="Times New Roman"/>
                <a:cs typeface="Times New Roman"/>
                <a:sym typeface="Times New Roman"/>
              </a:rPr>
              <a:t>Subject Line:</a:t>
            </a:r>
            <a:endParaRPr/>
          </a:p>
          <a:p>
            <a:pPr indent="0" lvl="0" marL="0" marR="0" rtl="0" algn="l">
              <a:spcBef>
                <a:spcPts val="0"/>
              </a:spcBef>
              <a:spcAft>
                <a:spcPts val="0"/>
              </a:spcAft>
              <a:buNone/>
            </a:pPr>
            <a:r>
              <a:rPr b="1" lang="en-US" sz="1200">
                <a:solidFill>
                  <a:schemeClr val="dk1"/>
                </a:solidFill>
                <a:latin typeface="Times New Roman"/>
                <a:ea typeface="Times New Roman"/>
                <a:cs typeface="Times New Roman"/>
                <a:sym typeface="Times New Roman"/>
              </a:rPr>
              <a:t>For Your Consideration – United Way Annual Campaign Options</a:t>
            </a:r>
            <a:endParaRPr/>
          </a:p>
          <a:p>
            <a:pPr indent="0" lvl="0" marL="0" marR="0" rtl="0" algn="l">
              <a:spcBef>
                <a:spcPts val="0"/>
              </a:spcBef>
              <a:spcAft>
                <a:spcPts val="0"/>
              </a:spcAft>
              <a:buNone/>
            </a:pPr>
            <a:r>
              <a:rPr b="1" lang="en-US" sz="1200">
                <a:solidFill>
                  <a:schemeClr val="dk1"/>
                </a:solidFill>
                <a:latin typeface="Times New Roman"/>
                <a:ea typeface="Times New Roman"/>
                <a:cs typeface="Times New Roman"/>
                <a:sym typeface="Times New Roman"/>
              </a:rPr>
              <a:t>Dear [CEO NAME | COMPANY Leadership Team | HR Director | Etc.]:</a:t>
            </a:r>
            <a:endParaRPr/>
          </a:p>
        </p:txBody>
      </p:sp>
      <p:cxnSp>
        <p:nvCxnSpPr>
          <p:cNvPr id="193" name="Google Shape;193;p10"/>
          <p:cNvCxnSpPr/>
          <p:nvPr/>
        </p:nvCxnSpPr>
        <p:spPr>
          <a:xfrm>
            <a:off x="447675" y="8020050"/>
            <a:ext cx="5962650" cy="0"/>
          </a:xfrm>
          <a:prstGeom prst="straightConnector1">
            <a:avLst/>
          </a:prstGeom>
          <a:noFill/>
          <a:ln cap="flat" cmpd="sng" w="76200">
            <a:solidFill>
              <a:schemeClr val="accent1"/>
            </a:solidFill>
            <a:prstDash val="solid"/>
            <a:miter lim="800000"/>
            <a:headEnd len="sm" w="sm" type="none"/>
            <a:tailEnd len="sm" w="sm" type="none"/>
          </a:ln>
        </p:spPr>
      </p:cxnSp>
      <p:sp>
        <p:nvSpPr>
          <p:cNvPr id="194" name="Google Shape;194;p10"/>
          <p:cNvSpPr txBox="1"/>
          <p:nvPr/>
        </p:nvSpPr>
        <p:spPr>
          <a:xfrm>
            <a:off x="447682" y="3815387"/>
            <a:ext cx="58530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Our company has always demonstrated through our contributions our belief that an investment in United Way is an investment in the community.  Not only has (Company) distinguished itself as a leader in our field, but also as a leader in caring and giving to our community.</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Again, this year we have an opportunity to lead by example by participating in the United Way of Aroostook’s Annual Campaign.  By giving an annual personal gift through the campaign, you play a big role in helping address the increasing needs in our community.  It also sends a clear message that you believe United Way is the best way to care for our community.</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Please note that your decision to give to the campaign at any level is a personal one.  Should you need additional information to make an informed decision, please do not hesitate to ask.</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If you decide to participate, please complete, and return the forms provided to you to myself, our company’s Employee Campaign Coordinator.  Thank you in advance for your consideration, and for helping (Company Name) Live United.</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Sincerely,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nvSpPr>
        <p:spPr>
          <a:xfrm>
            <a:off x="533400" y="2501711"/>
            <a:ext cx="5791200" cy="48628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Times New Roman"/>
                <a:ea typeface="Times New Roman"/>
                <a:cs typeface="Times New Roman"/>
                <a:sym typeface="Times New Roman"/>
              </a:rPr>
              <a:t>Email to Workplace Employees</a:t>
            </a:r>
            <a:endParaRPr/>
          </a:p>
          <a:p>
            <a:pPr indent="0" lvl="0" marL="0" marR="0" rtl="0" algn="l">
              <a:spcBef>
                <a:spcPts val="0"/>
              </a:spcBef>
              <a:spcAft>
                <a:spcPts val="0"/>
              </a:spcAft>
              <a:buNone/>
            </a:pPr>
            <a:r>
              <a:rPr b="1" lang="en-US" sz="1200">
                <a:solidFill>
                  <a:schemeClr val="dk1"/>
                </a:solidFill>
                <a:latin typeface="Times New Roman"/>
                <a:ea typeface="Times New Roman"/>
                <a:cs typeface="Times New Roman"/>
                <a:sym typeface="Times New Roman"/>
              </a:rPr>
              <a:t>Subject Line: Kicking Off Our United Way Annual Campaign</a:t>
            </a:r>
            <a:endParaRPr/>
          </a:p>
          <a:p>
            <a:pPr indent="0" lvl="0" marL="0" marR="0" rtl="0" algn="l">
              <a:spcBef>
                <a:spcPts val="0"/>
              </a:spcBef>
              <a:spcAft>
                <a:spcPts val="0"/>
              </a:spcAft>
              <a:buNone/>
            </a:pPr>
            <a:r>
              <a:t/>
            </a:r>
            <a:endParaRPr b="1"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Dear Employee,</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Please mark (Date) on your calendar as the kick-off for (Company’s) Annual United Way of Aroostook fund-raising effort.  This year’s campaign will run from (Date to Date) and our Campaign Coordinator (Name), has put together a series of exciting events for us to participate in and support.</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(Company Name) cares deeply about our community and the equality of life that makes the Aroostook County area unique.  And United Way of Aroostook focuses resources to provide solutions for our community’s most pressing problems.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Through our contributions, we can make sure help is there for families, co-workers, and friends.  United Way of Aroostook assures that a broad range of services is available to help local people become independent and self-sufficient.  I believe that supporting United Way of Aroostook is a sound decision.  We will have a chance to learn more about United Way of Aroostook during our upcoming kickoff rally.</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(Company Name) is proud to support United Way of Aroostook.  See you all at the kickoff.</a:t>
            </a:r>
            <a:endParaRPr/>
          </a:p>
          <a:p>
            <a:pPr indent="0" lvl="0" marL="0" marR="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Sincerely,</a:t>
            </a:r>
            <a:endParaRPr/>
          </a:p>
          <a:p>
            <a:pPr indent="0" lvl="0" marL="0" marR="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[NAME]</a:t>
            </a:r>
            <a:endParaRPr/>
          </a:p>
          <a:p>
            <a:pPr indent="0" lvl="0" marL="0" marR="0" rtl="0" algn="l">
              <a:spcBef>
                <a:spcPts val="0"/>
              </a:spcBef>
              <a:spcAft>
                <a:spcPts val="0"/>
              </a:spcAft>
              <a:buNone/>
            </a:pPr>
            <a:r>
              <a:rPr lang="en-US" sz="1200">
                <a:solidFill>
                  <a:schemeClr val="dk1"/>
                </a:solidFill>
                <a:latin typeface="Times New Roman"/>
                <a:ea typeface="Times New Roman"/>
                <a:cs typeface="Times New Roman"/>
                <a:sym typeface="Times New Roman"/>
              </a:rPr>
              <a:t>[COMPANY]’s United Way Employee Campaign Coordinator</a:t>
            </a:r>
            <a:endParaRPr/>
          </a:p>
        </p:txBody>
      </p:sp>
      <p:cxnSp>
        <p:nvCxnSpPr>
          <p:cNvPr id="200" name="Google Shape;200;p11"/>
          <p:cNvCxnSpPr/>
          <p:nvPr/>
        </p:nvCxnSpPr>
        <p:spPr>
          <a:xfrm>
            <a:off x="447675" y="8496300"/>
            <a:ext cx="5962650" cy="0"/>
          </a:xfrm>
          <a:prstGeom prst="straightConnector1">
            <a:avLst/>
          </a:prstGeom>
          <a:noFill/>
          <a:ln cap="flat" cmpd="sng" w="76200">
            <a:solidFill>
              <a:schemeClr val="accent1"/>
            </a:solidFill>
            <a:prstDash val="solid"/>
            <a:miter lim="800000"/>
            <a:headEnd len="sm" w="sm" type="none"/>
            <a:tailEnd len="sm" w="sm" type="none"/>
          </a:ln>
        </p:spPr>
      </p:cxnSp>
      <p:pic>
        <p:nvPicPr>
          <p:cNvPr descr="A picture containing logo&#10;&#10;Description automatically generated" id="201" name="Google Shape;201;p11"/>
          <p:cNvPicPr preferRelativeResize="0"/>
          <p:nvPr/>
        </p:nvPicPr>
        <p:blipFill rotWithShape="1">
          <a:blip r:embed="rId3">
            <a:alphaModFix/>
          </a:blip>
          <a:srcRect b="0" l="0" r="0" t="0"/>
          <a:stretch/>
        </p:blipFill>
        <p:spPr>
          <a:xfrm>
            <a:off x="-81023" y="0"/>
            <a:ext cx="6858000" cy="26062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txBox="1"/>
          <p:nvPr/>
        </p:nvSpPr>
        <p:spPr>
          <a:xfrm>
            <a:off x="717128" y="465840"/>
            <a:ext cx="530100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2F5496"/>
                </a:solidFill>
                <a:latin typeface="Aharoni"/>
                <a:ea typeface="Aharoni"/>
                <a:cs typeface="Aharoni"/>
                <a:sym typeface="Aharoni"/>
              </a:rPr>
              <a:t>MEET THE TEAM</a:t>
            </a:r>
            <a:endParaRPr/>
          </a:p>
          <a:p>
            <a:pPr indent="0" lvl="0" marL="0" marR="0" rtl="0" algn="ctr">
              <a:spcBef>
                <a:spcPts val="0"/>
              </a:spcBef>
              <a:spcAft>
                <a:spcPts val="0"/>
              </a:spcAft>
              <a:buNone/>
            </a:pPr>
            <a:r>
              <a:rPr lang="en-US" sz="1800">
                <a:solidFill>
                  <a:srgbClr val="2F5496"/>
                </a:solidFill>
                <a:latin typeface="Aharoni"/>
                <a:ea typeface="Aharoni"/>
                <a:cs typeface="Aharoni"/>
                <a:sym typeface="Aharoni"/>
              </a:rPr>
              <a:t>Your United Way representatives are here to help, every step of the way.</a:t>
            </a:r>
            <a:endParaRPr sz="1600">
              <a:solidFill>
                <a:srgbClr val="2F5496"/>
              </a:solidFill>
              <a:latin typeface="Aharoni"/>
              <a:ea typeface="Aharoni"/>
              <a:cs typeface="Aharoni"/>
              <a:sym typeface="Aharoni"/>
            </a:endParaRPr>
          </a:p>
        </p:txBody>
      </p:sp>
      <p:sp>
        <p:nvSpPr>
          <p:cNvPr id="207" name="Google Shape;207;p12"/>
          <p:cNvSpPr txBox="1"/>
          <p:nvPr/>
        </p:nvSpPr>
        <p:spPr>
          <a:xfrm>
            <a:off x="997955" y="3376580"/>
            <a:ext cx="227185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Times New Roman"/>
                <a:ea typeface="Times New Roman"/>
                <a:cs typeface="Times New Roman"/>
                <a:sym typeface="Times New Roman"/>
              </a:rPr>
              <a:t>Sarah Duncan</a:t>
            </a:r>
            <a:endParaRPr/>
          </a:p>
          <a:p>
            <a:pPr indent="0" lvl="0" marL="0" marR="0" rtl="0" algn="ctr">
              <a:spcBef>
                <a:spcPts val="0"/>
              </a:spcBef>
              <a:spcAft>
                <a:spcPts val="0"/>
              </a:spcAft>
              <a:buNone/>
            </a:pPr>
            <a:r>
              <a:rPr b="1" lang="en-US" sz="1200">
                <a:solidFill>
                  <a:schemeClr val="dk1"/>
                </a:solidFill>
                <a:latin typeface="Times New Roman"/>
                <a:ea typeface="Times New Roman"/>
                <a:cs typeface="Times New Roman"/>
                <a:sym typeface="Times New Roman"/>
              </a:rPr>
              <a:t>Executive Director</a:t>
            </a:r>
            <a:endParaRPr/>
          </a:p>
          <a:p>
            <a:pPr indent="0" lvl="0" marL="0" marR="0" rtl="0" algn="ctr">
              <a:spcBef>
                <a:spcPts val="0"/>
              </a:spcBef>
              <a:spcAft>
                <a:spcPts val="0"/>
              </a:spcAft>
              <a:buNone/>
            </a:pPr>
            <a:r>
              <a:rPr b="1" lang="en-US" sz="1200">
                <a:solidFill>
                  <a:schemeClr val="dk1"/>
                </a:solidFill>
                <a:latin typeface="Times New Roman"/>
                <a:ea typeface="Times New Roman"/>
                <a:cs typeface="Times New Roman"/>
                <a:sym typeface="Times New Roman"/>
              </a:rPr>
              <a:t>sarah@unitedwayaroostook.org</a:t>
            </a:r>
            <a:endParaRPr/>
          </a:p>
        </p:txBody>
      </p:sp>
      <p:sp>
        <p:nvSpPr>
          <p:cNvPr id="208" name="Google Shape;208;p12"/>
          <p:cNvSpPr txBox="1"/>
          <p:nvPr/>
        </p:nvSpPr>
        <p:spPr>
          <a:xfrm>
            <a:off x="3477908" y="3375369"/>
            <a:ext cx="227185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chemeClr val="dk1"/>
                </a:solidFill>
                <a:latin typeface="Times New Roman"/>
                <a:ea typeface="Times New Roman"/>
                <a:cs typeface="Times New Roman"/>
                <a:sym typeface="Times New Roman"/>
              </a:rPr>
              <a:t>Sue Watson</a:t>
            </a:r>
            <a:endParaRPr/>
          </a:p>
          <a:p>
            <a:pPr indent="0" lvl="0" marL="0" marR="0" rtl="0" algn="ctr">
              <a:spcBef>
                <a:spcPts val="0"/>
              </a:spcBef>
              <a:spcAft>
                <a:spcPts val="0"/>
              </a:spcAft>
              <a:buNone/>
            </a:pPr>
            <a:r>
              <a:rPr b="1" lang="en-US" sz="1200">
                <a:solidFill>
                  <a:schemeClr val="dk1"/>
                </a:solidFill>
                <a:latin typeface="Times New Roman"/>
                <a:ea typeface="Times New Roman"/>
                <a:cs typeface="Times New Roman"/>
                <a:sym typeface="Times New Roman"/>
              </a:rPr>
              <a:t>Finance Administrator/Volunteer Coordinator </a:t>
            </a:r>
            <a:endParaRPr/>
          </a:p>
          <a:p>
            <a:pPr indent="0" lvl="0" marL="0" marR="0" rtl="0" algn="ctr">
              <a:spcBef>
                <a:spcPts val="0"/>
              </a:spcBef>
              <a:spcAft>
                <a:spcPts val="0"/>
              </a:spcAft>
              <a:buNone/>
            </a:pPr>
            <a:r>
              <a:rPr b="1" lang="en-US" sz="1200">
                <a:solidFill>
                  <a:schemeClr val="dk1"/>
                </a:solidFill>
                <a:latin typeface="Times New Roman"/>
                <a:ea typeface="Times New Roman"/>
                <a:cs typeface="Times New Roman"/>
                <a:sym typeface="Times New Roman"/>
              </a:rPr>
              <a:t>sue@unitedwayaroostook.org</a:t>
            </a:r>
            <a:endParaRPr/>
          </a:p>
        </p:txBody>
      </p:sp>
      <p:pic>
        <p:nvPicPr>
          <p:cNvPr id="209" name="Google Shape;209;p12"/>
          <p:cNvPicPr preferRelativeResize="0"/>
          <p:nvPr/>
        </p:nvPicPr>
        <p:blipFill rotWithShape="1">
          <a:blip r:embed="rId3">
            <a:alphaModFix/>
          </a:blip>
          <a:srcRect b="0" l="0" r="0" t="0"/>
          <a:stretch/>
        </p:blipFill>
        <p:spPr>
          <a:xfrm>
            <a:off x="597316" y="4796802"/>
            <a:ext cx="5540631" cy="2396323"/>
          </a:xfrm>
          <a:prstGeom prst="rect">
            <a:avLst/>
          </a:prstGeom>
          <a:noFill/>
          <a:ln>
            <a:noFill/>
          </a:ln>
        </p:spPr>
      </p:pic>
      <p:pic>
        <p:nvPicPr>
          <p:cNvPr descr="A screenshot of a cell phone&#10;&#10;Description automatically generated" id="210" name="Google Shape;210;p12"/>
          <p:cNvPicPr preferRelativeResize="0"/>
          <p:nvPr/>
        </p:nvPicPr>
        <p:blipFill rotWithShape="1">
          <a:blip r:embed="rId4">
            <a:alphaModFix/>
          </a:blip>
          <a:srcRect b="0" l="0" r="0" t="0"/>
          <a:stretch/>
        </p:blipFill>
        <p:spPr>
          <a:xfrm>
            <a:off x="597316" y="6400452"/>
            <a:ext cx="1728314" cy="1219986"/>
          </a:xfrm>
          <a:prstGeom prst="rect">
            <a:avLst/>
          </a:prstGeom>
          <a:noFill/>
          <a:ln>
            <a:noFill/>
          </a:ln>
        </p:spPr>
      </p:pic>
      <p:pic>
        <p:nvPicPr>
          <p:cNvPr descr="A person smiling for the camera&#10;&#10;Description automatically generated with medium confidence" id="211" name="Google Shape;211;p12"/>
          <p:cNvPicPr preferRelativeResize="0"/>
          <p:nvPr/>
        </p:nvPicPr>
        <p:blipFill rotWithShape="1">
          <a:blip r:embed="rId5">
            <a:alphaModFix/>
          </a:blip>
          <a:srcRect b="0" l="0" r="0" t="0"/>
          <a:stretch/>
        </p:blipFill>
        <p:spPr>
          <a:xfrm>
            <a:off x="4184216" y="1966083"/>
            <a:ext cx="859241" cy="1409286"/>
          </a:xfrm>
          <a:prstGeom prst="rect">
            <a:avLst/>
          </a:prstGeom>
          <a:noFill/>
          <a:ln>
            <a:noFill/>
          </a:ln>
        </p:spPr>
      </p:pic>
      <p:pic>
        <p:nvPicPr>
          <p:cNvPr descr="A person with blonde hair&#10;&#10;Description automatically generated with low confidence" id="212" name="Google Shape;212;p12"/>
          <p:cNvPicPr preferRelativeResize="0"/>
          <p:nvPr/>
        </p:nvPicPr>
        <p:blipFill rotWithShape="1">
          <a:blip r:embed="rId6">
            <a:alphaModFix/>
          </a:blip>
          <a:srcRect b="0" l="0" r="0" t="0"/>
          <a:stretch/>
        </p:blipFill>
        <p:spPr>
          <a:xfrm>
            <a:off x="1544962" y="2084051"/>
            <a:ext cx="1128823" cy="12913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pic>
        <p:nvPicPr>
          <p:cNvPr id="217" name="Google Shape;217;p13"/>
          <p:cNvPicPr preferRelativeResize="0"/>
          <p:nvPr/>
        </p:nvPicPr>
        <p:blipFill rotWithShape="1">
          <a:blip r:embed="rId3">
            <a:alphaModFix amt="35000"/>
          </a:blip>
          <a:srcRect b="0" l="20004" r="29932" t="0"/>
          <a:stretch/>
        </p:blipFill>
        <p:spPr>
          <a:xfrm>
            <a:off x="20" y="10"/>
            <a:ext cx="6857980" cy="9143990"/>
          </a:xfrm>
          <a:prstGeom prst="rect">
            <a:avLst/>
          </a:prstGeom>
          <a:noFill/>
          <a:ln>
            <a:noFill/>
          </a:ln>
        </p:spPr>
      </p:pic>
      <p:pic>
        <p:nvPicPr>
          <p:cNvPr descr="2019 Campaign – United Way of Central Virginia" id="218" name="Google Shape;218;p13"/>
          <p:cNvPicPr preferRelativeResize="0"/>
          <p:nvPr/>
        </p:nvPicPr>
        <p:blipFill rotWithShape="1">
          <a:blip r:embed="rId4">
            <a:alphaModFix/>
          </a:blip>
          <a:srcRect b="0" l="0" r="0" t="0"/>
          <a:stretch/>
        </p:blipFill>
        <p:spPr>
          <a:xfrm>
            <a:off x="643385" y="2038854"/>
            <a:ext cx="5571229" cy="2785615"/>
          </a:xfrm>
          <a:prstGeom prst="rect">
            <a:avLst/>
          </a:prstGeom>
          <a:noFill/>
          <a:ln>
            <a:noFill/>
          </a:ln>
        </p:spPr>
      </p:pic>
      <p:pic>
        <p:nvPicPr>
          <p:cNvPr descr="TOGETHER WE SUCCEED | United Way of Northern California" id="219" name="Google Shape;219;p13"/>
          <p:cNvPicPr preferRelativeResize="0"/>
          <p:nvPr/>
        </p:nvPicPr>
        <p:blipFill rotWithShape="1">
          <a:blip r:embed="rId5">
            <a:alphaModFix/>
          </a:blip>
          <a:srcRect b="0" l="0" r="0" t="0"/>
          <a:stretch/>
        </p:blipFill>
        <p:spPr>
          <a:xfrm>
            <a:off x="1948133" y="5384057"/>
            <a:ext cx="2961733" cy="10667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501041" y="506388"/>
            <a:ext cx="5912285" cy="75743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You’re an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Employee Campaign Manager?</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That’s a really big deal!</a:t>
            </a:r>
            <a:endParaRPr/>
          </a:p>
        </p:txBody>
      </p:sp>
      <p:sp>
        <p:nvSpPr>
          <p:cNvPr id="93" name="Google Shape;93;p2"/>
          <p:cNvSpPr txBox="1"/>
          <p:nvPr/>
        </p:nvSpPr>
        <p:spPr>
          <a:xfrm>
            <a:off x="472857" y="1529341"/>
            <a:ext cx="5912285" cy="557370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i="0" lang="en-US" sz="1500" u="none" cap="none" strike="noStrike">
                <a:solidFill>
                  <a:schemeClr val="dk1"/>
                </a:solidFill>
                <a:latin typeface="Arial"/>
                <a:ea typeface="Arial"/>
                <a:cs typeface="Arial"/>
                <a:sym typeface="Arial"/>
              </a:rPr>
              <a:t>Welcome to the United Way team!  Your company or organization is passionate about making Aroostook County a better place to live, work and play.  That’s why your workplace provides employees the opportunity to donate to causes that matter to them through United Way of Aroostook payroll deduction.  Through collective generosity, we can all work together to continue to care for every generation by making a stronger, healthier community.  </a:t>
            </a:r>
            <a:endParaRPr sz="900"/>
          </a:p>
          <a:p>
            <a:pPr indent="0" lvl="0" marL="0" marR="0" rtl="0" algn="l">
              <a:lnSpc>
                <a:spcPct val="90000"/>
              </a:lnSpc>
              <a:spcBef>
                <a:spcPts val="750"/>
              </a:spcBef>
              <a:spcAft>
                <a:spcPts val="0"/>
              </a:spcAft>
              <a:buClr>
                <a:schemeClr val="dk1"/>
              </a:buClr>
              <a:buSzPts val="2000"/>
              <a:buFont typeface="Arial"/>
              <a:buNone/>
            </a:pPr>
            <a:r>
              <a:rPr b="1" i="0" lang="en-US" sz="1500" u="none" cap="none" strike="noStrike">
                <a:solidFill>
                  <a:schemeClr val="dk1"/>
                </a:solidFill>
                <a:latin typeface="Arial"/>
                <a:ea typeface="Arial"/>
                <a:cs typeface="Arial"/>
                <a:sym typeface="Arial"/>
              </a:rPr>
              <a:t>As an employee Campaign Manager (ECM), you’ll have a personal contact at United Way and an array of support materials to guide you each step of the way.  And when your campaign is over, you can count on United Way as your year-round partner for volunteer opportunities, advocacy, and community involvement.</a:t>
            </a:r>
            <a:endParaRPr sz="900"/>
          </a:p>
          <a:p>
            <a:pPr indent="0" lvl="0" marL="0" marR="0" rtl="0" algn="l">
              <a:lnSpc>
                <a:spcPct val="90000"/>
              </a:lnSpc>
              <a:spcBef>
                <a:spcPts val="750"/>
              </a:spcBef>
              <a:spcAft>
                <a:spcPts val="0"/>
              </a:spcAft>
              <a:buClr>
                <a:schemeClr val="dk1"/>
              </a:buClr>
              <a:buSzPts val="2000"/>
              <a:buFont typeface="Arial"/>
              <a:buNone/>
            </a:pPr>
            <a:r>
              <a:rPr b="1" i="0" lang="en-US" sz="1500" u="none" cap="none" strike="noStrike">
                <a:solidFill>
                  <a:schemeClr val="dk1"/>
                </a:solidFill>
                <a:latin typeface="Arial"/>
                <a:ea typeface="Arial"/>
                <a:cs typeface="Arial"/>
                <a:sym typeface="Arial"/>
              </a:rPr>
              <a:t>This handbook is your basic guide for how to prepare, plan, conduct and conclude your company’s campaign.  We offer you many ideas, strategies, and resources to help make your campaign (whether it be virtual or in-person) a success.  And remember, United Way staff and volunteers are here to help in any way we can.  Our nonprofits have been there for us through thick and thin, it’s time to LEAD THE WAY for them!</a:t>
            </a:r>
            <a:endParaRPr sz="900"/>
          </a:p>
          <a:p>
            <a:pPr indent="0" lvl="0" marL="0" marR="0" rtl="0" algn="l">
              <a:lnSpc>
                <a:spcPct val="90000"/>
              </a:lnSpc>
              <a:spcBef>
                <a:spcPts val="750"/>
              </a:spcBef>
              <a:spcAft>
                <a:spcPts val="0"/>
              </a:spcAft>
              <a:buClr>
                <a:schemeClr val="dk1"/>
              </a:buClr>
              <a:buSzPts val="2000"/>
              <a:buFont typeface="Arial"/>
              <a:buNone/>
            </a:pPr>
            <a:r>
              <a:rPr b="1" i="0" lang="en-US" sz="1500" u="none" cap="none" strike="noStrike">
                <a:solidFill>
                  <a:schemeClr val="dk1"/>
                </a:solidFill>
                <a:latin typeface="Arial"/>
                <a:ea typeface="Arial"/>
                <a:cs typeface="Arial"/>
                <a:sym typeface="Arial"/>
              </a:rPr>
              <a:t>With Appreciation,</a:t>
            </a:r>
            <a:endParaRPr sz="900"/>
          </a:p>
          <a:p>
            <a:pPr indent="0" lvl="0" marL="0" marR="0" rtl="0" algn="l">
              <a:lnSpc>
                <a:spcPct val="90000"/>
              </a:lnSpc>
              <a:spcBef>
                <a:spcPts val="750"/>
              </a:spcBef>
              <a:spcAft>
                <a:spcPts val="0"/>
              </a:spcAft>
              <a:buClr>
                <a:schemeClr val="dk1"/>
              </a:buClr>
              <a:buSzPts val="2000"/>
              <a:buFont typeface="Arial"/>
              <a:buNone/>
            </a:pPr>
            <a:r>
              <a:rPr b="1" i="0" lang="en-US" sz="1500" u="none" cap="none" strike="noStrike">
                <a:solidFill>
                  <a:schemeClr val="dk1"/>
                </a:solidFill>
                <a:latin typeface="Arial"/>
                <a:ea typeface="Arial"/>
                <a:cs typeface="Arial"/>
                <a:sym typeface="Arial"/>
              </a:rPr>
              <a:t>	United Way Executive Director Sarah Duncan</a:t>
            </a:r>
            <a:endParaRPr sz="900"/>
          </a:p>
        </p:txBody>
      </p:sp>
      <p:pic>
        <p:nvPicPr>
          <p:cNvPr descr="ECL and Campaign Materials - Metro United Way" id="94" name="Google Shape;94;p2"/>
          <p:cNvPicPr preferRelativeResize="0"/>
          <p:nvPr/>
        </p:nvPicPr>
        <p:blipFill rotWithShape="1">
          <a:blip r:embed="rId3">
            <a:alphaModFix/>
          </a:blip>
          <a:srcRect b="0" l="0" r="0" t="0"/>
          <a:stretch/>
        </p:blipFill>
        <p:spPr>
          <a:xfrm>
            <a:off x="1178858" y="7368566"/>
            <a:ext cx="4500282" cy="15575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3"/>
          <p:cNvSpPr/>
          <p:nvPr/>
        </p:nvSpPr>
        <p:spPr>
          <a:xfrm>
            <a:off x="491135" y="393817"/>
            <a:ext cx="41936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accent1"/>
                </a:solidFill>
                <a:latin typeface="Arial Black"/>
                <a:ea typeface="Arial Black"/>
                <a:cs typeface="Arial Black"/>
                <a:sym typeface="Arial Black"/>
              </a:rPr>
              <a:t>What is United Way?</a:t>
            </a:r>
            <a:endParaRPr/>
          </a:p>
        </p:txBody>
      </p:sp>
      <p:sp>
        <p:nvSpPr>
          <p:cNvPr id="100" name="Google Shape;100;p3"/>
          <p:cNvSpPr txBox="1"/>
          <p:nvPr/>
        </p:nvSpPr>
        <p:spPr>
          <a:xfrm>
            <a:off x="491135" y="853793"/>
            <a:ext cx="5875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a:solidFill>
                  <a:schemeClr val="dk1"/>
                </a:solidFill>
                <a:latin typeface="Arial"/>
                <a:ea typeface="Arial"/>
                <a:cs typeface="Arial"/>
                <a:sym typeface="Arial"/>
              </a:rPr>
              <a:t>United Way of Aroostook is a nonprofit organization serving all of Aroostook County.  United Way funds more than 20 organizations and local programs to provide a better quality of life for people experiencing challenges and hardships.</a:t>
            </a:r>
            <a:endParaRPr sz="800"/>
          </a:p>
        </p:txBody>
      </p:sp>
      <p:sp>
        <p:nvSpPr>
          <p:cNvPr id="101" name="Google Shape;101;p3"/>
          <p:cNvSpPr txBox="1"/>
          <p:nvPr/>
        </p:nvSpPr>
        <p:spPr>
          <a:xfrm>
            <a:off x="491135" y="1952385"/>
            <a:ext cx="3705084" cy="307777"/>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HOW WE INVEST YOUR DOLLARS: </a:t>
            </a:r>
            <a:endParaRPr/>
          </a:p>
        </p:txBody>
      </p:sp>
      <p:pic>
        <p:nvPicPr>
          <p:cNvPr descr="2020-2021 Basic Needs Priorities &amp; Strategic Investment Plan ..." id="102" name="Google Shape;102;p3"/>
          <p:cNvPicPr preferRelativeResize="0"/>
          <p:nvPr/>
        </p:nvPicPr>
        <p:blipFill rotWithShape="1">
          <a:blip r:embed="rId3">
            <a:alphaModFix/>
          </a:blip>
          <a:srcRect b="0" l="0" r="0" t="0"/>
          <a:stretch/>
        </p:blipFill>
        <p:spPr>
          <a:xfrm>
            <a:off x="491135" y="2348952"/>
            <a:ext cx="864516" cy="864516"/>
          </a:xfrm>
          <a:prstGeom prst="rect">
            <a:avLst/>
          </a:prstGeom>
          <a:noFill/>
          <a:ln>
            <a:noFill/>
          </a:ln>
        </p:spPr>
      </p:pic>
      <p:sp>
        <p:nvSpPr>
          <p:cNvPr id="103" name="Google Shape;103;p3"/>
          <p:cNvSpPr txBox="1"/>
          <p:nvPr/>
        </p:nvSpPr>
        <p:spPr>
          <a:xfrm>
            <a:off x="1355651" y="2577636"/>
            <a:ext cx="14517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Basic Needs</a:t>
            </a:r>
            <a:endParaRPr/>
          </a:p>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Investments</a:t>
            </a:r>
            <a:endParaRPr/>
          </a:p>
        </p:txBody>
      </p:sp>
      <p:sp>
        <p:nvSpPr>
          <p:cNvPr id="104" name="Google Shape;104;p3"/>
          <p:cNvSpPr txBox="1"/>
          <p:nvPr/>
        </p:nvSpPr>
        <p:spPr>
          <a:xfrm>
            <a:off x="2694884" y="2528557"/>
            <a:ext cx="322396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Combating food insecurity, homelessness and other basic needs to help people escape poverty.</a:t>
            </a:r>
            <a:endParaRPr/>
          </a:p>
        </p:txBody>
      </p:sp>
      <p:pic>
        <p:nvPicPr>
          <p:cNvPr descr="Education" id="105" name="Google Shape;105;p3"/>
          <p:cNvPicPr preferRelativeResize="0"/>
          <p:nvPr/>
        </p:nvPicPr>
        <p:blipFill rotWithShape="1">
          <a:blip r:embed="rId4">
            <a:alphaModFix/>
          </a:blip>
          <a:srcRect b="0" l="0" r="0" t="0"/>
          <a:stretch/>
        </p:blipFill>
        <p:spPr>
          <a:xfrm>
            <a:off x="494497" y="4255564"/>
            <a:ext cx="864516" cy="864516"/>
          </a:xfrm>
          <a:prstGeom prst="rect">
            <a:avLst/>
          </a:prstGeom>
          <a:noFill/>
          <a:ln>
            <a:noFill/>
          </a:ln>
        </p:spPr>
      </p:pic>
      <p:pic>
        <p:nvPicPr>
          <p:cNvPr descr="Health" id="106" name="Google Shape;106;p3"/>
          <p:cNvPicPr preferRelativeResize="0"/>
          <p:nvPr/>
        </p:nvPicPr>
        <p:blipFill rotWithShape="1">
          <a:blip r:embed="rId5">
            <a:alphaModFix/>
          </a:blip>
          <a:srcRect b="0" l="0" r="0" t="0"/>
          <a:stretch/>
        </p:blipFill>
        <p:spPr>
          <a:xfrm>
            <a:off x="491135" y="3302258"/>
            <a:ext cx="864516" cy="864516"/>
          </a:xfrm>
          <a:prstGeom prst="rect">
            <a:avLst/>
          </a:prstGeom>
          <a:noFill/>
          <a:ln>
            <a:noFill/>
          </a:ln>
        </p:spPr>
      </p:pic>
      <p:pic>
        <p:nvPicPr>
          <p:cNvPr descr="Financial Stability" id="107" name="Google Shape;107;p3"/>
          <p:cNvPicPr preferRelativeResize="0"/>
          <p:nvPr/>
        </p:nvPicPr>
        <p:blipFill rotWithShape="1">
          <a:blip r:embed="rId6">
            <a:alphaModFix/>
          </a:blip>
          <a:srcRect b="0" l="0" r="0" t="0"/>
          <a:stretch/>
        </p:blipFill>
        <p:spPr>
          <a:xfrm>
            <a:off x="494497" y="5214319"/>
            <a:ext cx="864516" cy="864516"/>
          </a:xfrm>
          <a:prstGeom prst="rect">
            <a:avLst/>
          </a:prstGeom>
          <a:noFill/>
          <a:ln>
            <a:noFill/>
          </a:ln>
        </p:spPr>
      </p:pic>
      <p:sp>
        <p:nvSpPr>
          <p:cNvPr id="108" name="Google Shape;108;p3"/>
          <p:cNvSpPr txBox="1"/>
          <p:nvPr/>
        </p:nvSpPr>
        <p:spPr>
          <a:xfrm>
            <a:off x="1355651" y="3468124"/>
            <a:ext cx="14517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Health</a:t>
            </a:r>
            <a:endParaRPr/>
          </a:p>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Investments</a:t>
            </a:r>
            <a:endParaRPr/>
          </a:p>
        </p:txBody>
      </p:sp>
      <p:sp>
        <p:nvSpPr>
          <p:cNvPr id="109" name="Google Shape;109;p3"/>
          <p:cNvSpPr txBox="1"/>
          <p:nvPr/>
        </p:nvSpPr>
        <p:spPr>
          <a:xfrm>
            <a:off x="1355651" y="4333660"/>
            <a:ext cx="17946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Education/Youth</a:t>
            </a:r>
            <a:endParaRPr/>
          </a:p>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Investments</a:t>
            </a:r>
            <a:endParaRPr/>
          </a:p>
        </p:txBody>
      </p:sp>
      <p:sp>
        <p:nvSpPr>
          <p:cNvPr id="110" name="Google Shape;110;p3"/>
          <p:cNvSpPr txBox="1"/>
          <p:nvPr/>
        </p:nvSpPr>
        <p:spPr>
          <a:xfrm>
            <a:off x="1355651" y="5250616"/>
            <a:ext cx="1451729"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Financial Stability</a:t>
            </a:r>
            <a:endParaRPr/>
          </a:p>
          <a:p>
            <a:pPr indent="0" lvl="0" marL="0" marR="0" rtl="0" algn="l">
              <a:spcBef>
                <a:spcPts val="0"/>
              </a:spcBef>
              <a:spcAft>
                <a:spcPts val="0"/>
              </a:spcAft>
              <a:buNone/>
            </a:pPr>
            <a:r>
              <a:rPr b="1" lang="en-US" sz="1400">
                <a:solidFill>
                  <a:schemeClr val="dk1"/>
                </a:solidFill>
                <a:latin typeface="Arial Black"/>
                <a:ea typeface="Arial Black"/>
                <a:cs typeface="Arial Black"/>
                <a:sym typeface="Arial Black"/>
              </a:rPr>
              <a:t>Investments</a:t>
            </a:r>
            <a:endParaRPr/>
          </a:p>
        </p:txBody>
      </p:sp>
      <p:sp>
        <p:nvSpPr>
          <p:cNvPr id="111" name="Google Shape;111;p3"/>
          <p:cNvSpPr txBox="1"/>
          <p:nvPr/>
        </p:nvSpPr>
        <p:spPr>
          <a:xfrm>
            <a:off x="2694884" y="3456096"/>
            <a:ext cx="322396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Promoting health, healing and crisis intervention.</a:t>
            </a:r>
            <a:endParaRPr/>
          </a:p>
        </p:txBody>
      </p:sp>
      <p:sp>
        <p:nvSpPr>
          <p:cNvPr id="112" name="Google Shape;112;p3"/>
          <p:cNvSpPr txBox="1"/>
          <p:nvPr/>
        </p:nvSpPr>
        <p:spPr>
          <a:xfrm>
            <a:off x="3016748" y="4289309"/>
            <a:ext cx="322396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Ensuring access to books that prepare children for learning.  Protecting and bolstering our youth for long-term success.</a:t>
            </a:r>
            <a:endParaRPr/>
          </a:p>
        </p:txBody>
      </p:sp>
      <p:sp>
        <p:nvSpPr>
          <p:cNvPr id="113" name="Google Shape;113;p3"/>
          <p:cNvSpPr txBox="1"/>
          <p:nvPr/>
        </p:nvSpPr>
        <p:spPr>
          <a:xfrm>
            <a:off x="2694883" y="5307189"/>
            <a:ext cx="322396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Creating pathways to financial stability so that every person has the opportunity to thrive financially.</a:t>
            </a:r>
            <a:endParaRPr/>
          </a:p>
        </p:txBody>
      </p:sp>
      <p:pic>
        <p:nvPicPr>
          <p:cNvPr descr="National Register of Historic Places listings in Aroostook County ..." id="114" name="Google Shape;114;p3"/>
          <p:cNvPicPr preferRelativeResize="0"/>
          <p:nvPr/>
        </p:nvPicPr>
        <p:blipFill rotWithShape="1">
          <a:blip r:embed="rId7">
            <a:alphaModFix/>
          </a:blip>
          <a:srcRect b="0" l="0" r="0" t="0"/>
          <a:stretch/>
        </p:blipFill>
        <p:spPr>
          <a:xfrm>
            <a:off x="875292" y="6115132"/>
            <a:ext cx="1692544" cy="2538816"/>
          </a:xfrm>
          <a:prstGeom prst="rect">
            <a:avLst/>
          </a:prstGeom>
          <a:noFill/>
          <a:ln>
            <a:noFill/>
          </a:ln>
        </p:spPr>
      </p:pic>
      <p:sp>
        <p:nvSpPr>
          <p:cNvPr id="115" name="Google Shape;115;p3"/>
          <p:cNvSpPr/>
          <p:nvPr/>
        </p:nvSpPr>
        <p:spPr>
          <a:xfrm>
            <a:off x="2633814" y="6113820"/>
            <a:ext cx="159037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cap="none">
                <a:solidFill>
                  <a:srgbClr val="2F5496"/>
                </a:solidFill>
                <a:latin typeface="Arial Black"/>
                <a:ea typeface="Arial Black"/>
                <a:cs typeface="Arial Black"/>
                <a:sym typeface="Arial Black"/>
              </a:rPr>
              <a:t>YOUR GIFT</a:t>
            </a:r>
            <a:endParaRPr/>
          </a:p>
          <a:p>
            <a:pPr indent="0" lvl="0" marL="0" marR="0" rtl="0" algn="l">
              <a:spcBef>
                <a:spcPts val="0"/>
              </a:spcBef>
              <a:spcAft>
                <a:spcPts val="0"/>
              </a:spcAft>
              <a:buNone/>
            </a:pPr>
            <a:r>
              <a:rPr b="1" lang="en-US" sz="1600">
                <a:solidFill>
                  <a:srgbClr val="2F5496"/>
                </a:solidFill>
                <a:latin typeface="Arial Black"/>
                <a:ea typeface="Arial Black"/>
                <a:cs typeface="Arial Black"/>
                <a:sym typeface="Arial Black"/>
              </a:rPr>
              <a:t>STAYS 100%</a:t>
            </a:r>
            <a:endParaRPr/>
          </a:p>
          <a:p>
            <a:pPr indent="0" lvl="0" marL="0" marR="0" rtl="0" algn="l">
              <a:spcBef>
                <a:spcPts val="0"/>
              </a:spcBef>
              <a:spcAft>
                <a:spcPts val="0"/>
              </a:spcAft>
              <a:buNone/>
            </a:pPr>
            <a:r>
              <a:rPr b="1" lang="en-US" sz="1600" cap="none">
                <a:solidFill>
                  <a:srgbClr val="2F5496"/>
                </a:solidFill>
                <a:latin typeface="Arial Black"/>
                <a:ea typeface="Arial Black"/>
                <a:cs typeface="Arial Black"/>
                <a:sym typeface="Arial Black"/>
              </a:rPr>
              <a:t>LOCAL!</a:t>
            </a:r>
            <a:endParaRPr/>
          </a:p>
        </p:txBody>
      </p:sp>
      <p:sp>
        <p:nvSpPr>
          <p:cNvPr id="116" name="Google Shape;116;p3"/>
          <p:cNvSpPr/>
          <p:nvPr/>
        </p:nvSpPr>
        <p:spPr>
          <a:xfrm>
            <a:off x="4628731" y="6716857"/>
            <a:ext cx="164731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cap="none">
                <a:solidFill>
                  <a:srgbClr val="2F5496"/>
                </a:solidFill>
                <a:latin typeface="Arial Black"/>
                <a:ea typeface="Arial Black"/>
                <a:cs typeface="Arial Black"/>
                <a:sym typeface="Arial Black"/>
              </a:rPr>
              <a:t>ACROSS</a:t>
            </a:r>
            <a:endParaRPr/>
          </a:p>
          <a:p>
            <a:pPr indent="0" lvl="0" marL="0" marR="0" rtl="0" algn="ctr">
              <a:spcBef>
                <a:spcPts val="0"/>
              </a:spcBef>
              <a:spcAft>
                <a:spcPts val="0"/>
              </a:spcAft>
              <a:buNone/>
            </a:pPr>
            <a:r>
              <a:rPr b="1" lang="en-US" sz="1600">
                <a:solidFill>
                  <a:srgbClr val="2F5496"/>
                </a:solidFill>
                <a:latin typeface="Arial Black"/>
                <a:ea typeface="Arial Black"/>
                <a:cs typeface="Arial Black"/>
                <a:sym typeface="Arial Black"/>
              </a:rPr>
              <a:t>AROOSTOOK</a:t>
            </a:r>
            <a:endParaRPr/>
          </a:p>
          <a:p>
            <a:pPr indent="0" lvl="0" marL="0" marR="0" rtl="0" algn="ctr">
              <a:spcBef>
                <a:spcPts val="0"/>
              </a:spcBef>
              <a:spcAft>
                <a:spcPts val="0"/>
              </a:spcAft>
              <a:buNone/>
            </a:pPr>
            <a:r>
              <a:rPr b="1" lang="en-US" sz="1600" cap="none">
                <a:solidFill>
                  <a:srgbClr val="2F5496"/>
                </a:solidFill>
                <a:latin typeface="Arial Black"/>
                <a:ea typeface="Arial Black"/>
                <a:cs typeface="Arial Black"/>
                <a:sym typeface="Arial Black"/>
              </a:rPr>
              <a:t>COUNTY</a:t>
            </a:r>
            <a:endParaRPr/>
          </a:p>
        </p:txBody>
      </p:sp>
      <p:sp>
        <p:nvSpPr>
          <p:cNvPr id="117" name="Google Shape;117;p3"/>
          <p:cNvSpPr/>
          <p:nvPr/>
        </p:nvSpPr>
        <p:spPr>
          <a:xfrm>
            <a:off x="2051240" y="8149579"/>
            <a:ext cx="428995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HELPING 1 IN EVERY 2 PEOPLE</a:t>
            </a:r>
            <a:endParaRPr b="1" sz="2400" cap="none">
              <a:solidFill>
                <a:srgbClr val="FF0000"/>
              </a:solidFill>
              <a:latin typeface="Arial"/>
              <a:ea typeface="Arial"/>
              <a:cs typeface="Arial"/>
              <a:sym typeface="Arial"/>
            </a:endParaRPr>
          </a:p>
        </p:txBody>
      </p:sp>
      <p:sp>
        <p:nvSpPr>
          <p:cNvPr id="118" name="Google Shape;118;p3"/>
          <p:cNvSpPr/>
          <p:nvPr/>
        </p:nvSpPr>
        <p:spPr>
          <a:xfrm>
            <a:off x="3088929" y="6980028"/>
            <a:ext cx="1833005"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cap="none">
                <a:solidFill>
                  <a:schemeClr val="dk1"/>
                </a:solidFill>
                <a:latin typeface="Calibri"/>
                <a:ea typeface="Calibri"/>
                <a:cs typeface="Calibri"/>
                <a:sym typeface="Calibri"/>
              </a:rPr>
              <a:t>SUPPORTING</a:t>
            </a:r>
            <a:endParaRPr/>
          </a:p>
          <a:p>
            <a:pPr indent="0" lvl="0" marL="0" marR="0" rtl="0" algn="ctr">
              <a:spcBef>
                <a:spcPts val="0"/>
              </a:spcBef>
              <a:spcAft>
                <a:spcPts val="0"/>
              </a:spcAft>
              <a:buNone/>
            </a:pPr>
            <a:r>
              <a:rPr b="1" lang="en-US" sz="1400">
                <a:solidFill>
                  <a:schemeClr val="dk1"/>
                </a:solidFill>
                <a:latin typeface="Calibri"/>
                <a:ea typeface="Calibri"/>
                <a:cs typeface="Calibri"/>
                <a:sym typeface="Calibri"/>
              </a:rPr>
              <a:t>OVER</a:t>
            </a:r>
            <a:endParaRPr/>
          </a:p>
          <a:p>
            <a:pPr indent="0" lvl="0" marL="0" marR="0" rtl="0" algn="ctr">
              <a:spcBef>
                <a:spcPts val="0"/>
              </a:spcBef>
              <a:spcAft>
                <a:spcPts val="0"/>
              </a:spcAft>
              <a:buNone/>
            </a:pPr>
            <a:r>
              <a:rPr b="1" lang="en-US" sz="1400" cap="none">
                <a:solidFill>
                  <a:schemeClr val="dk1"/>
                </a:solidFill>
                <a:latin typeface="Calibri"/>
                <a:ea typeface="Calibri"/>
                <a:cs typeface="Calibri"/>
                <a:sym typeface="Calibri"/>
              </a:rPr>
              <a:t>20</a:t>
            </a:r>
            <a:endParaRPr/>
          </a:p>
          <a:p>
            <a:pPr indent="0" lvl="0" marL="0" marR="0" rtl="0" algn="ctr">
              <a:spcBef>
                <a:spcPts val="0"/>
              </a:spcBef>
              <a:spcAft>
                <a:spcPts val="0"/>
              </a:spcAft>
              <a:buNone/>
            </a:pPr>
            <a:r>
              <a:rPr b="1" lang="en-US" sz="1400">
                <a:solidFill>
                  <a:schemeClr val="dk1"/>
                </a:solidFill>
                <a:latin typeface="Calibri"/>
                <a:ea typeface="Calibri"/>
                <a:cs typeface="Calibri"/>
                <a:sym typeface="Calibri"/>
              </a:rPr>
              <a:t>NONPROFIT</a:t>
            </a:r>
            <a:endParaRPr/>
          </a:p>
          <a:p>
            <a:pPr indent="0" lvl="0" marL="0" marR="0" rtl="0" algn="ctr">
              <a:spcBef>
                <a:spcPts val="0"/>
              </a:spcBef>
              <a:spcAft>
                <a:spcPts val="0"/>
              </a:spcAft>
              <a:buNone/>
            </a:pPr>
            <a:r>
              <a:rPr b="1" lang="en-US" sz="1400" cap="none">
                <a:solidFill>
                  <a:schemeClr val="dk1"/>
                </a:solidFill>
                <a:latin typeface="Calibri"/>
                <a:ea typeface="Calibri"/>
                <a:cs typeface="Calibri"/>
                <a:sym typeface="Calibri"/>
              </a:rPr>
              <a:t>PROGRAMS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nvSpPr>
        <p:spPr>
          <a:xfrm>
            <a:off x="436714" y="1893302"/>
            <a:ext cx="4472836" cy="74969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000"/>
              <a:buFont typeface="Arial"/>
              <a:buNone/>
            </a:pPr>
            <a:r>
              <a:rPr lang="en-US" sz="4000">
                <a:solidFill>
                  <a:schemeClr val="dk1"/>
                </a:solidFill>
                <a:latin typeface="Arial"/>
                <a:ea typeface="Arial"/>
                <a:cs typeface="Arial"/>
                <a:sym typeface="Arial"/>
              </a:rPr>
              <a:t>TALKING POINTS</a:t>
            </a:r>
            <a:endParaRPr/>
          </a:p>
        </p:txBody>
      </p:sp>
      <p:pic>
        <p:nvPicPr>
          <p:cNvPr descr="2020-2021 Campaign | United Way of Davidson County" id="124" name="Google Shape;124;p4"/>
          <p:cNvPicPr preferRelativeResize="0"/>
          <p:nvPr/>
        </p:nvPicPr>
        <p:blipFill rotWithShape="1">
          <a:blip r:embed="rId3">
            <a:alphaModFix/>
          </a:blip>
          <a:srcRect b="0" l="0" r="0" t="0"/>
          <a:stretch/>
        </p:blipFill>
        <p:spPr>
          <a:xfrm>
            <a:off x="2673132" y="384981"/>
            <a:ext cx="4048125" cy="1133475"/>
          </a:xfrm>
          <a:prstGeom prst="rect">
            <a:avLst/>
          </a:prstGeom>
          <a:noFill/>
          <a:ln>
            <a:noFill/>
          </a:ln>
        </p:spPr>
      </p:pic>
      <p:sp>
        <p:nvSpPr>
          <p:cNvPr id="125" name="Google Shape;125;p4"/>
          <p:cNvSpPr txBox="1"/>
          <p:nvPr/>
        </p:nvSpPr>
        <p:spPr>
          <a:xfrm>
            <a:off x="436714" y="2642993"/>
            <a:ext cx="5984572" cy="6501007"/>
          </a:xfrm>
          <a:prstGeom prst="rect">
            <a:avLst/>
          </a:prstGeom>
          <a:noFill/>
          <a:ln>
            <a:noFill/>
          </a:ln>
        </p:spPr>
        <p:txBody>
          <a:bodyPr anchorCtr="0" anchor="t" bIns="45700" lIns="91425" spcFirstLastPara="1" rIns="91425" wrap="square" tIns="45700">
            <a:noAutofit/>
          </a:bodyPr>
          <a:lstStyle/>
          <a:p>
            <a:pPr indent="-139700" lvl="0" marL="171450" marR="0" rtl="0" algn="l">
              <a:lnSpc>
                <a:spcPct val="90000"/>
              </a:lnSpc>
              <a:spcBef>
                <a:spcPts val="0"/>
              </a:spcBef>
              <a:spcAft>
                <a:spcPts val="0"/>
              </a:spcAft>
              <a:buClr>
                <a:schemeClr val="dk1"/>
              </a:buClr>
              <a:buSzPts val="2200"/>
              <a:buFont typeface="Arial"/>
              <a:buChar char="•"/>
            </a:pPr>
            <a:r>
              <a:rPr b="1" lang="en-US" sz="2200">
                <a:solidFill>
                  <a:schemeClr val="dk1"/>
                </a:solidFill>
                <a:latin typeface="Arial"/>
                <a:ea typeface="Arial"/>
                <a:cs typeface="Arial"/>
                <a:sym typeface="Arial"/>
              </a:rPr>
              <a:t>United Way supports local people.  When you donate to United Way, you provide local folks with access to basic essentials, health care, education and financial stability.</a:t>
            </a:r>
            <a:endParaRPr sz="800"/>
          </a:p>
          <a:p>
            <a:pPr indent="-139700" lvl="0" marL="171450" marR="0" rtl="0" algn="l">
              <a:lnSpc>
                <a:spcPct val="90000"/>
              </a:lnSpc>
              <a:spcBef>
                <a:spcPts val="750"/>
              </a:spcBef>
              <a:spcAft>
                <a:spcPts val="0"/>
              </a:spcAft>
              <a:buClr>
                <a:schemeClr val="dk1"/>
              </a:buClr>
              <a:buSzPts val="2200"/>
              <a:buFont typeface="Arial"/>
              <a:buChar char="•"/>
            </a:pPr>
            <a:r>
              <a:rPr b="1" lang="en-US" sz="2200">
                <a:solidFill>
                  <a:schemeClr val="dk1"/>
                </a:solidFill>
                <a:latin typeface="Arial"/>
                <a:ea typeface="Arial"/>
                <a:cs typeface="Arial"/>
                <a:sym typeface="Arial"/>
              </a:rPr>
              <a:t>A unique position to help.  No other organization has the scope and expertise to unite and mobilize hundreds of human service agencies, businesses, government, volunteers and foundations around a common vision for the common good.</a:t>
            </a:r>
            <a:endParaRPr sz="800"/>
          </a:p>
          <a:p>
            <a:pPr indent="-139700" lvl="0" marL="171450" marR="0" rtl="0" algn="l">
              <a:lnSpc>
                <a:spcPct val="90000"/>
              </a:lnSpc>
              <a:spcBef>
                <a:spcPts val="750"/>
              </a:spcBef>
              <a:spcAft>
                <a:spcPts val="0"/>
              </a:spcAft>
              <a:buClr>
                <a:schemeClr val="dk1"/>
              </a:buClr>
              <a:buSzPts val="2200"/>
              <a:buFont typeface="Arial"/>
              <a:buChar char="•"/>
            </a:pPr>
            <a:r>
              <a:rPr b="1" lang="en-US" sz="2200">
                <a:solidFill>
                  <a:schemeClr val="dk1"/>
                </a:solidFill>
                <a:latin typeface="Arial"/>
                <a:ea typeface="Arial"/>
                <a:cs typeface="Arial"/>
                <a:sym typeface="Arial"/>
              </a:rPr>
              <a:t>Create more long-term social change.  Empower struggling communities to thrive while directing improving the lives of 1 in 2 Aroostook County residents.</a:t>
            </a:r>
            <a:endParaRPr sz="800"/>
          </a:p>
          <a:p>
            <a:pPr indent="-139700" lvl="0" marL="171450" marR="0" rtl="0" algn="l">
              <a:lnSpc>
                <a:spcPct val="90000"/>
              </a:lnSpc>
              <a:spcBef>
                <a:spcPts val="750"/>
              </a:spcBef>
              <a:spcAft>
                <a:spcPts val="0"/>
              </a:spcAft>
              <a:buClr>
                <a:schemeClr val="dk1"/>
              </a:buClr>
              <a:buSzPts val="2200"/>
              <a:buFont typeface="Arial"/>
              <a:buChar char="•"/>
            </a:pPr>
            <a:r>
              <a:rPr b="1" lang="en-US" sz="2200">
                <a:solidFill>
                  <a:schemeClr val="dk1"/>
                </a:solidFill>
                <a:latin typeface="Arial"/>
                <a:ea typeface="Arial"/>
                <a:cs typeface="Arial"/>
                <a:sym typeface="Arial"/>
              </a:rPr>
              <a:t>Together, we can do more than any of us can alone.  Through United Way, your contribution joins with those of others to have a more meaningful impact.</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p:nvPr/>
        </p:nvSpPr>
        <p:spPr>
          <a:xfrm>
            <a:off x="288960" y="346555"/>
            <a:ext cx="344379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300" cap="none">
                <a:solidFill>
                  <a:schemeClr val="dk1"/>
                </a:solidFill>
                <a:latin typeface="Arial"/>
                <a:ea typeface="Arial"/>
                <a:cs typeface="Arial"/>
                <a:sym typeface="Arial"/>
              </a:rPr>
              <a:t>Campaign Checklist</a:t>
            </a:r>
            <a:endParaRPr sz="1300"/>
          </a:p>
        </p:txBody>
      </p:sp>
      <p:sp>
        <p:nvSpPr>
          <p:cNvPr id="131" name="Google Shape;131;p5"/>
          <p:cNvSpPr/>
          <p:nvPr/>
        </p:nvSpPr>
        <p:spPr>
          <a:xfrm>
            <a:off x="458887" y="2206512"/>
            <a:ext cx="1253700" cy="518400"/>
          </a:xfrm>
          <a:prstGeom prst="homePlate">
            <a:avLst>
              <a:gd fmla="val 50000" name="adj"/>
            </a:avLst>
          </a:prstGeom>
          <a:solidFill>
            <a:srgbClr val="2F549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5"/>
          <p:cNvSpPr txBox="1"/>
          <p:nvPr/>
        </p:nvSpPr>
        <p:spPr>
          <a:xfrm>
            <a:off x="553232" y="2296358"/>
            <a:ext cx="15177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Arial Black"/>
                <a:ea typeface="Arial Black"/>
                <a:cs typeface="Arial Black"/>
                <a:sym typeface="Arial Black"/>
              </a:rPr>
              <a:t>PLAN</a:t>
            </a:r>
            <a:endParaRPr sz="1200"/>
          </a:p>
        </p:txBody>
      </p:sp>
      <p:sp>
        <p:nvSpPr>
          <p:cNvPr id="133" name="Google Shape;133;p5"/>
          <p:cNvSpPr txBox="1"/>
          <p:nvPr/>
        </p:nvSpPr>
        <p:spPr>
          <a:xfrm>
            <a:off x="977200" y="2652817"/>
            <a:ext cx="5783400" cy="1108200"/>
          </a:xfrm>
          <a:prstGeom prst="rect">
            <a:avLst/>
          </a:prstGeom>
          <a:noFill/>
          <a:ln>
            <a:noFill/>
          </a:ln>
        </p:spPr>
        <p:txBody>
          <a:bodyPr anchorCtr="0" anchor="t" bIns="45700" lIns="91425" spcFirstLastPara="1" rIns="91425" wrap="square" tIns="45700">
            <a:spAutoFit/>
          </a:bodyPr>
          <a:lstStyle/>
          <a:p>
            <a:pPr indent="-2540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Attend ECM Training</a:t>
            </a:r>
            <a:endParaRPr sz="1100"/>
          </a:p>
          <a:p>
            <a:pPr indent="-2540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Obtain and order campaign materials (virtual options available)</a:t>
            </a:r>
            <a:endParaRPr sz="1100"/>
          </a:p>
          <a:p>
            <a:pPr indent="-2540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Visit </a:t>
            </a:r>
            <a:r>
              <a:rPr b="1" lang="en-US" sz="1100" u="sng">
                <a:solidFill>
                  <a:schemeClr val="dk1"/>
                </a:solidFill>
                <a:latin typeface="Arial"/>
                <a:ea typeface="Arial"/>
                <a:cs typeface="Arial"/>
                <a:sym typeface="Arial"/>
                <a:hlinkClick r:id="rId3">
                  <a:extLst>
                    <a:ext uri="{A12FA001-AC4F-418D-AE19-62706E023703}">
                      <ahyp:hlinkClr val="tx"/>
                    </a:ext>
                  </a:extLst>
                </a:hlinkClick>
              </a:rPr>
              <a:t>www.unitedwayaroostook.org</a:t>
            </a:r>
            <a:r>
              <a:rPr b="1" lang="en-US" sz="1100">
                <a:solidFill>
                  <a:schemeClr val="dk1"/>
                </a:solidFill>
                <a:latin typeface="Arial"/>
                <a:ea typeface="Arial"/>
                <a:cs typeface="Arial"/>
                <a:sym typeface="Arial"/>
              </a:rPr>
              <a:t> under campaigns for ideas and materials</a:t>
            </a:r>
            <a:endParaRPr sz="1100"/>
          </a:p>
          <a:p>
            <a:pPr indent="-2540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Establish workplace campaign goals related to a dollar amount and participation percentage.</a:t>
            </a:r>
            <a:endParaRPr sz="1100"/>
          </a:p>
          <a:p>
            <a:pPr indent="-2540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Recruit and train your committee: establish a timeline.</a:t>
            </a:r>
            <a:endParaRPr sz="1100"/>
          </a:p>
        </p:txBody>
      </p:sp>
      <p:sp>
        <p:nvSpPr>
          <p:cNvPr id="134" name="Google Shape;134;p5"/>
          <p:cNvSpPr/>
          <p:nvPr/>
        </p:nvSpPr>
        <p:spPr>
          <a:xfrm>
            <a:off x="458876" y="3778802"/>
            <a:ext cx="1706400" cy="518400"/>
          </a:xfrm>
          <a:prstGeom prst="homePlate">
            <a:avLst>
              <a:gd fmla="val 50000" name="adj"/>
            </a:avLst>
          </a:prstGeom>
          <a:solidFill>
            <a:srgbClr val="2F549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5"/>
          <p:cNvSpPr txBox="1"/>
          <p:nvPr/>
        </p:nvSpPr>
        <p:spPr>
          <a:xfrm>
            <a:off x="502762" y="3853373"/>
            <a:ext cx="1357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Black"/>
                <a:ea typeface="Arial Black"/>
                <a:cs typeface="Arial Black"/>
                <a:sym typeface="Arial Black"/>
              </a:rPr>
              <a:t>GEAR UP</a:t>
            </a:r>
            <a:endParaRPr/>
          </a:p>
        </p:txBody>
      </p:sp>
      <p:sp>
        <p:nvSpPr>
          <p:cNvPr id="136" name="Google Shape;136;p5"/>
          <p:cNvSpPr txBox="1"/>
          <p:nvPr/>
        </p:nvSpPr>
        <p:spPr>
          <a:xfrm>
            <a:off x="977201" y="4222663"/>
            <a:ext cx="5783400" cy="1046700"/>
          </a:xfrm>
          <a:prstGeom prst="rect">
            <a:avLst/>
          </a:prstGeom>
          <a:noFill/>
          <a:ln>
            <a:noFill/>
          </a:ln>
        </p:spPr>
        <p:txBody>
          <a:bodyPr anchorCtr="0" anchor="t" bIns="45700" lIns="91425" spcFirstLastPara="1" rIns="91425" wrap="square" tIns="45700">
            <a:spAutoFit/>
          </a:bodyPr>
          <a:lstStyle/>
          <a:p>
            <a:pPr indent="-2540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Send a letter from management to employees (see example)</a:t>
            </a:r>
            <a:endParaRPr sz="1100"/>
          </a:p>
          <a:p>
            <a:pPr indent="-2540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Review campaign supplies and prepare materials for distribution.</a:t>
            </a:r>
            <a:endParaRPr sz="1100"/>
          </a:p>
          <a:p>
            <a:pPr indent="-2540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Schedule and plan a Kickoff Event (see example)</a:t>
            </a:r>
            <a:endParaRPr sz="1100"/>
          </a:p>
          <a:p>
            <a:pPr indent="-2540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Contact United Way to request program speakers and/or virtual presentations.</a:t>
            </a:r>
            <a:endParaRPr sz="1100"/>
          </a:p>
          <a:p>
            <a:pPr indent="-158750" lvl="0" marL="285750" marR="0" rtl="0" algn="l">
              <a:spcBef>
                <a:spcPts val="0"/>
              </a:spcBef>
              <a:spcAft>
                <a:spcPts val="0"/>
              </a:spcAft>
              <a:buClr>
                <a:schemeClr val="dk1"/>
              </a:buClr>
              <a:buSzPts val="2000"/>
              <a:buFont typeface="Noto Sans Symbols"/>
              <a:buNone/>
            </a:pPr>
            <a:r>
              <a:t/>
            </a:r>
            <a:endParaRPr b="1" sz="1800">
              <a:solidFill>
                <a:schemeClr val="dk1"/>
              </a:solidFill>
              <a:latin typeface="Calibri"/>
              <a:ea typeface="Calibri"/>
              <a:cs typeface="Calibri"/>
              <a:sym typeface="Calibri"/>
            </a:endParaRPr>
          </a:p>
        </p:txBody>
      </p:sp>
      <p:sp>
        <p:nvSpPr>
          <p:cNvPr id="137" name="Google Shape;137;p5"/>
          <p:cNvSpPr/>
          <p:nvPr/>
        </p:nvSpPr>
        <p:spPr>
          <a:xfrm>
            <a:off x="537314" y="4980321"/>
            <a:ext cx="1926300" cy="518400"/>
          </a:xfrm>
          <a:prstGeom prst="homePlate">
            <a:avLst>
              <a:gd fmla="val 50000" name="adj"/>
            </a:avLst>
          </a:prstGeom>
          <a:solidFill>
            <a:srgbClr val="2F549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5"/>
          <p:cNvSpPr txBox="1"/>
          <p:nvPr/>
        </p:nvSpPr>
        <p:spPr>
          <a:xfrm>
            <a:off x="647587" y="5054871"/>
            <a:ext cx="1517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Black"/>
                <a:ea typeface="Arial Black"/>
                <a:cs typeface="Arial Black"/>
                <a:sym typeface="Arial Black"/>
              </a:rPr>
              <a:t>CONDUCT</a:t>
            </a:r>
            <a:endParaRPr/>
          </a:p>
        </p:txBody>
      </p:sp>
      <p:sp>
        <p:nvSpPr>
          <p:cNvPr id="139" name="Google Shape;139;p5"/>
          <p:cNvSpPr txBox="1"/>
          <p:nvPr/>
        </p:nvSpPr>
        <p:spPr>
          <a:xfrm>
            <a:off x="977200" y="5497975"/>
            <a:ext cx="4763700" cy="1954800"/>
          </a:xfrm>
          <a:prstGeom prst="rect">
            <a:avLst/>
          </a:prstGeom>
          <a:noFill/>
          <a:ln>
            <a:noFill/>
          </a:ln>
        </p:spPr>
        <p:txBody>
          <a:bodyPr anchorCtr="0" anchor="t" bIns="45700" lIns="91425" spcFirstLastPara="1" rIns="91425" wrap="square" tIns="45700">
            <a:spAutoFit/>
          </a:bodyPr>
          <a:lstStyle/>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Build enthusiasm for the campaign through emails or video calls.</a:t>
            </a:r>
            <a:endParaRPr sz="1100"/>
          </a:p>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Distribute pledge forms and encourage 100 percent participation.</a:t>
            </a:r>
            <a:endParaRPr sz="1100"/>
          </a:p>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Send personal communications to all employees (see example)</a:t>
            </a:r>
            <a:endParaRPr sz="1100"/>
          </a:p>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Hold educational, socially distanced meetings and fundraising events with staff.  </a:t>
            </a:r>
            <a:endParaRPr sz="1100"/>
          </a:p>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Send follow-up emails every few days to maintain enthusiasm.</a:t>
            </a:r>
            <a:endParaRPr sz="1100"/>
          </a:p>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Hold giveaways and drawings for those who have returned forms.</a:t>
            </a:r>
            <a:endParaRPr sz="1100"/>
          </a:p>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Follow-up with past contributors who have not yet responded.</a:t>
            </a:r>
            <a:endParaRPr sz="1100"/>
          </a:p>
        </p:txBody>
      </p:sp>
      <p:sp>
        <p:nvSpPr>
          <p:cNvPr id="140" name="Google Shape;140;p5"/>
          <p:cNvSpPr/>
          <p:nvPr/>
        </p:nvSpPr>
        <p:spPr>
          <a:xfrm>
            <a:off x="579926" y="7452777"/>
            <a:ext cx="1464300" cy="518400"/>
          </a:xfrm>
          <a:prstGeom prst="homePlate">
            <a:avLst>
              <a:gd fmla="val 50000" name="adj"/>
            </a:avLst>
          </a:prstGeom>
          <a:solidFill>
            <a:srgbClr val="2F549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
          <p:cNvSpPr txBox="1"/>
          <p:nvPr/>
        </p:nvSpPr>
        <p:spPr>
          <a:xfrm>
            <a:off x="633099" y="7526573"/>
            <a:ext cx="1096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Black"/>
                <a:ea typeface="Arial Black"/>
                <a:cs typeface="Arial Black"/>
                <a:sym typeface="Arial Black"/>
              </a:rPr>
              <a:t>CLOSE</a:t>
            </a:r>
            <a:endParaRPr/>
          </a:p>
        </p:txBody>
      </p:sp>
      <p:sp>
        <p:nvSpPr>
          <p:cNvPr id="142" name="Google Shape;142;p5"/>
          <p:cNvSpPr txBox="1"/>
          <p:nvPr/>
        </p:nvSpPr>
        <p:spPr>
          <a:xfrm>
            <a:off x="889100" y="7910723"/>
            <a:ext cx="4694400" cy="1108200"/>
          </a:xfrm>
          <a:prstGeom prst="rect">
            <a:avLst/>
          </a:prstGeom>
          <a:noFill/>
          <a:ln>
            <a:noFill/>
          </a:ln>
        </p:spPr>
        <p:txBody>
          <a:bodyPr anchorCtr="0" anchor="t" bIns="45700" lIns="91425" spcFirstLastPara="1" rIns="91425" wrap="square" tIns="45700">
            <a:spAutoFit/>
          </a:bodyPr>
          <a:lstStyle/>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Send a reminder email to submit outstanding pledge forms.</a:t>
            </a:r>
            <a:endParaRPr sz="1100"/>
          </a:p>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Collect forms.  Make copies for your payroll/HR.</a:t>
            </a:r>
            <a:endParaRPr sz="1100"/>
          </a:p>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Announce your campaign results to co-workers.  Thank all donors and the campaign committee.</a:t>
            </a:r>
            <a:endParaRPr sz="1100"/>
          </a:p>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Discuss implementation plan for the company’s new hires.</a:t>
            </a:r>
            <a:endParaRPr sz="1100"/>
          </a:p>
          <a:p>
            <a:pPr indent="-266700" lvl="0" marL="285750" marR="0" rtl="0" algn="l">
              <a:spcBef>
                <a:spcPts val="0"/>
              </a:spcBef>
              <a:spcAft>
                <a:spcPts val="0"/>
              </a:spcAft>
              <a:buClr>
                <a:schemeClr val="dk1"/>
              </a:buClr>
              <a:buSzPts val="1100"/>
              <a:buFont typeface="Noto Sans Symbols"/>
              <a:buChar char="❑"/>
            </a:pPr>
            <a:r>
              <a:rPr b="1" lang="en-US" sz="1100">
                <a:solidFill>
                  <a:schemeClr val="dk1"/>
                </a:solidFill>
                <a:latin typeface="Arial"/>
                <a:ea typeface="Arial"/>
                <a:cs typeface="Arial"/>
                <a:sym typeface="Arial"/>
              </a:rPr>
              <a:t>Choose Employee Campaign Manager for next year.</a:t>
            </a:r>
            <a:endParaRPr sz="1100"/>
          </a:p>
        </p:txBody>
      </p:sp>
      <p:pic>
        <p:nvPicPr>
          <p:cNvPr descr="2019-2020 Campaign" id="143" name="Google Shape;143;p5"/>
          <p:cNvPicPr preferRelativeResize="0"/>
          <p:nvPr/>
        </p:nvPicPr>
        <p:blipFill rotWithShape="1">
          <a:blip r:embed="rId4">
            <a:alphaModFix/>
          </a:blip>
          <a:srcRect b="0" l="0" r="0" t="0"/>
          <a:stretch/>
        </p:blipFill>
        <p:spPr>
          <a:xfrm>
            <a:off x="4640055" y="345825"/>
            <a:ext cx="1421617" cy="14216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p:nvPr/>
        </p:nvSpPr>
        <p:spPr>
          <a:xfrm>
            <a:off x="237425" y="2255375"/>
            <a:ext cx="2528400" cy="2760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cap="none">
                <a:solidFill>
                  <a:schemeClr val="dk1"/>
                </a:solidFill>
                <a:latin typeface="Arial"/>
                <a:ea typeface="Arial"/>
                <a:cs typeface="Arial"/>
                <a:sym typeface="Arial"/>
              </a:rPr>
              <a:t>How can your staff </a:t>
            </a:r>
            <a:endParaRPr sz="200"/>
          </a:p>
          <a:p>
            <a:pPr indent="0" lvl="0" marL="0" marR="0" rtl="0" algn="ctr">
              <a:spcBef>
                <a:spcPts val="0"/>
              </a:spcBef>
              <a:spcAft>
                <a:spcPts val="0"/>
              </a:spcAft>
              <a:buNone/>
            </a:pPr>
            <a:r>
              <a:rPr b="1" lang="en-US" sz="3200" cap="none">
                <a:solidFill>
                  <a:schemeClr val="dk1"/>
                </a:solidFill>
                <a:latin typeface="Arial"/>
                <a:ea typeface="Arial"/>
                <a:cs typeface="Arial"/>
                <a:sym typeface="Arial"/>
              </a:rPr>
              <a:t>invest in </a:t>
            </a:r>
            <a:endParaRPr sz="200"/>
          </a:p>
          <a:p>
            <a:pPr indent="0" lvl="0" marL="0" marR="0" rtl="0" algn="ctr">
              <a:spcBef>
                <a:spcPts val="0"/>
              </a:spcBef>
              <a:spcAft>
                <a:spcPts val="0"/>
              </a:spcAft>
              <a:buNone/>
            </a:pPr>
            <a:r>
              <a:rPr b="1" lang="en-US" sz="3200" cap="none">
                <a:solidFill>
                  <a:schemeClr val="dk1"/>
                </a:solidFill>
                <a:latin typeface="Arial"/>
                <a:ea typeface="Arial"/>
                <a:cs typeface="Arial"/>
                <a:sym typeface="Arial"/>
              </a:rPr>
              <a:t>Aroostook County?</a:t>
            </a:r>
            <a:endParaRPr sz="200"/>
          </a:p>
        </p:txBody>
      </p:sp>
      <p:sp>
        <p:nvSpPr>
          <p:cNvPr id="149" name="Google Shape;149;p6"/>
          <p:cNvSpPr txBox="1"/>
          <p:nvPr/>
        </p:nvSpPr>
        <p:spPr>
          <a:xfrm>
            <a:off x="3206687" y="2754195"/>
            <a:ext cx="30354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Black"/>
                <a:ea typeface="Arial Black"/>
                <a:cs typeface="Arial Black"/>
                <a:sym typeface="Arial Black"/>
              </a:rPr>
              <a:t>Individual Contribution</a:t>
            </a:r>
            <a:endParaRPr/>
          </a:p>
        </p:txBody>
      </p:sp>
      <p:sp>
        <p:nvSpPr>
          <p:cNvPr id="150" name="Google Shape;150;p6"/>
          <p:cNvSpPr txBox="1"/>
          <p:nvPr/>
        </p:nvSpPr>
        <p:spPr>
          <a:xfrm>
            <a:off x="3025417" y="3123527"/>
            <a:ext cx="339797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United Way makes it easy for you to donate through payroll deduction.  However, there are many ways to invest in your community.  For example donors can give monthly or one-time through credit card or electronic bank transfer (ACH).</a:t>
            </a:r>
            <a:endParaRPr/>
          </a:p>
        </p:txBody>
      </p:sp>
      <p:sp>
        <p:nvSpPr>
          <p:cNvPr id="151" name="Google Shape;151;p6"/>
          <p:cNvSpPr txBox="1"/>
          <p:nvPr/>
        </p:nvSpPr>
        <p:spPr>
          <a:xfrm>
            <a:off x="1406743" y="7002730"/>
            <a:ext cx="4275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Black"/>
                <a:ea typeface="Arial Black"/>
                <a:cs typeface="Arial Black"/>
                <a:sym typeface="Arial Black"/>
              </a:rPr>
              <a:t>Band together to create change</a:t>
            </a:r>
            <a:endParaRPr/>
          </a:p>
        </p:txBody>
      </p:sp>
      <p:sp>
        <p:nvSpPr>
          <p:cNvPr id="152" name="Google Shape;152;p6"/>
          <p:cNvSpPr txBox="1"/>
          <p:nvPr/>
        </p:nvSpPr>
        <p:spPr>
          <a:xfrm>
            <a:off x="1525757" y="7307754"/>
            <a:ext cx="4037100" cy="156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Join a network of community leaders advancing the common good through one of the following groups:</a:t>
            </a:r>
            <a:endParaRPr/>
          </a:p>
          <a:p>
            <a:pPr indent="-285750" lvl="0" marL="285750" marR="0" rtl="0" algn="l">
              <a:spcBef>
                <a:spcPts val="0"/>
              </a:spcBef>
              <a:spcAft>
                <a:spcPts val="0"/>
              </a:spcAft>
              <a:buClr>
                <a:schemeClr val="dk1"/>
              </a:buClr>
              <a:buSzPts val="1600"/>
              <a:buFont typeface="Courier New"/>
              <a:buChar char="o"/>
            </a:pPr>
            <a:r>
              <a:rPr lang="en-US" sz="1600">
                <a:solidFill>
                  <a:schemeClr val="dk1"/>
                </a:solidFill>
                <a:latin typeface="Arial"/>
                <a:ea typeface="Arial"/>
                <a:cs typeface="Arial"/>
                <a:sym typeface="Arial"/>
              </a:rPr>
              <a:t>Emerging Leaders Society ($520-$699)</a:t>
            </a:r>
            <a:endParaRPr/>
          </a:p>
          <a:p>
            <a:pPr indent="-285750" lvl="0" marL="285750" marR="0" rtl="0" algn="l">
              <a:spcBef>
                <a:spcPts val="0"/>
              </a:spcBef>
              <a:spcAft>
                <a:spcPts val="0"/>
              </a:spcAft>
              <a:buClr>
                <a:schemeClr val="dk1"/>
              </a:buClr>
              <a:buSzPts val="1600"/>
              <a:buFont typeface="Courier New"/>
              <a:buChar char="o"/>
            </a:pPr>
            <a:r>
              <a:rPr lang="en-US" sz="1600">
                <a:solidFill>
                  <a:schemeClr val="dk1"/>
                </a:solidFill>
                <a:latin typeface="Arial"/>
                <a:ea typeface="Arial"/>
                <a:cs typeface="Arial"/>
                <a:sym typeface="Arial"/>
              </a:rPr>
              <a:t>Leadership Circle ($700-$9,999)</a:t>
            </a:r>
            <a:endParaRPr/>
          </a:p>
          <a:p>
            <a:pPr indent="-285750" lvl="0" marL="285750" marR="0" rtl="0" algn="l">
              <a:spcBef>
                <a:spcPts val="0"/>
              </a:spcBef>
              <a:spcAft>
                <a:spcPts val="0"/>
              </a:spcAft>
              <a:buClr>
                <a:schemeClr val="dk1"/>
              </a:buClr>
              <a:buSzPts val="1600"/>
              <a:buFont typeface="Courier New"/>
              <a:buChar char="o"/>
            </a:pPr>
            <a:r>
              <a:rPr lang="en-US" sz="1600">
                <a:solidFill>
                  <a:schemeClr val="dk1"/>
                </a:solidFill>
                <a:latin typeface="Arial"/>
                <a:ea typeface="Arial"/>
                <a:cs typeface="Arial"/>
                <a:sym typeface="Arial"/>
              </a:rPr>
              <a:t>Tocqueville Society ($10,000+)</a:t>
            </a:r>
            <a:endParaRPr/>
          </a:p>
        </p:txBody>
      </p:sp>
      <p:sp>
        <p:nvSpPr>
          <p:cNvPr id="153" name="Google Shape;153;p6"/>
          <p:cNvSpPr txBox="1"/>
          <p:nvPr/>
        </p:nvSpPr>
        <p:spPr>
          <a:xfrm>
            <a:off x="2550541" y="5123275"/>
            <a:ext cx="427505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Black"/>
                <a:ea typeface="Arial Black"/>
                <a:cs typeface="Arial Black"/>
                <a:sym typeface="Arial Black"/>
              </a:rPr>
              <a:t>Create lasting change</a:t>
            </a:r>
            <a:endParaRPr/>
          </a:p>
        </p:txBody>
      </p:sp>
      <p:sp>
        <p:nvSpPr>
          <p:cNvPr id="154" name="Google Shape;154;p6"/>
          <p:cNvSpPr txBox="1"/>
          <p:nvPr/>
        </p:nvSpPr>
        <p:spPr>
          <a:xfrm>
            <a:off x="2952751" y="5430317"/>
            <a:ext cx="347063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Stay involved in the community after retirement through Always United or choose to name United Way as a beneficiary and support Aroostook County for generations to come.</a:t>
            </a:r>
            <a:endParaRPr/>
          </a:p>
        </p:txBody>
      </p:sp>
      <p:sp>
        <p:nvSpPr>
          <p:cNvPr id="155" name="Google Shape;155;p6"/>
          <p:cNvSpPr txBox="1"/>
          <p:nvPr/>
        </p:nvSpPr>
        <p:spPr>
          <a:xfrm>
            <a:off x="-234759" y="4938609"/>
            <a:ext cx="3779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Black"/>
                <a:ea typeface="Arial Black"/>
                <a:cs typeface="Arial Black"/>
                <a:sym typeface="Arial Black"/>
              </a:rPr>
              <a:t>Volunteer</a:t>
            </a:r>
            <a:endParaRPr/>
          </a:p>
        </p:txBody>
      </p:sp>
      <p:sp>
        <p:nvSpPr>
          <p:cNvPr id="156" name="Google Shape;156;p6"/>
          <p:cNvSpPr txBox="1"/>
          <p:nvPr/>
        </p:nvSpPr>
        <p:spPr>
          <a:xfrm>
            <a:off x="237414" y="5352086"/>
            <a:ext cx="2807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The community could always use extra hands – volunteer your time today!</a:t>
            </a:r>
            <a:endParaRPr/>
          </a:p>
        </p:txBody>
      </p:sp>
      <p:pic>
        <p:nvPicPr>
          <p:cNvPr descr="A close up of a sign&#10;&#10;Description automatically generated" id="157" name="Google Shape;157;p6"/>
          <p:cNvPicPr preferRelativeResize="0"/>
          <p:nvPr/>
        </p:nvPicPr>
        <p:blipFill rotWithShape="1">
          <a:blip r:embed="rId3">
            <a:alphaModFix/>
          </a:blip>
          <a:srcRect b="0" l="0" r="0" t="0"/>
          <a:stretch/>
        </p:blipFill>
        <p:spPr>
          <a:xfrm>
            <a:off x="0" y="161049"/>
            <a:ext cx="6858000" cy="20943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nvSpPr>
        <p:spPr>
          <a:xfrm>
            <a:off x="379429" y="419569"/>
            <a:ext cx="609914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Arial Black"/>
                <a:ea typeface="Arial Black"/>
                <a:cs typeface="Arial Black"/>
                <a:sym typeface="Arial Black"/>
              </a:rPr>
              <a:t>Get Staff in the Spirit of Giving!</a:t>
            </a:r>
            <a:endParaRPr/>
          </a:p>
          <a:p>
            <a:pPr indent="0" lvl="0" marL="0" marR="0" rtl="0" algn="ctr">
              <a:spcBef>
                <a:spcPts val="0"/>
              </a:spcBef>
              <a:spcAft>
                <a:spcPts val="0"/>
              </a:spcAft>
              <a:buNone/>
            </a:pPr>
            <a:r>
              <a:rPr lang="en-US" sz="1800">
                <a:solidFill>
                  <a:schemeClr val="dk1"/>
                </a:solidFill>
                <a:latin typeface="Arial Black"/>
                <a:ea typeface="Arial Black"/>
                <a:cs typeface="Arial Black"/>
                <a:sym typeface="Arial Black"/>
              </a:rPr>
              <a:t>	             </a:t>
            </a:r>
            <a:r>
              <a:rPr lang="en-US" sz="1200">
                <a:solidFill>
                  <a:schemeClr val="dk1"/>
                </a:solidFill>
                <a:latin typeface="Arial"/>
                <a:ea typeface="Arial"/>
                <a:cs typeface="Arial"/>
                <a:sym typeface="Arial"/>
              </a:rPr>
              <a:t>Possibly Virtual</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Easy Fundraisers for Your ^ Campaign</a:t>
            </a:r>
            <a:endParaRPr/>
          </a:p>
        </p:txBody>
      </p:sp>
      <p:sp>
        <p:nvSpPr>
          <p:cNvPr id="163" name="Google Shape;163;p7"/>
          <p:cNvSpPr txBox="1"/>
          <p:nvPr/>
        </p:nvSpPr>
        <p:spPr>
          <a:xfrm>
            <a:off x="282804" y="1581014"/>
            <a:ext cx="39498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IT’S TIME TO THINK OUTSIDE THE BOX</a:t>
            </a:r>
            <a:endParaRPr/>
          </a:p>
        </p:txBody>
      </p:sp>
      <p:sp>
        <p:nvSpPr>
          <p:cNvPr id="164" name="Google Shape;164;p7"/>
          <p:cNvSpPr txBox="1"/>
          <p:nvPr/>
        </p:nvSpPr>
        <p:spPr>
          <a:xfrm>
            <a:off x="282804" y="2096129"/>
            <a:ext cx="3146196"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Lunchbox Auction</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Employees create gourmet lunches to be auctioned off to the highest bidder.  Give prizes for the most creative, nutritious and elegant meals.</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Virtual Chopped Challenge</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People pay to participate, film themselves receiving their set of ingredients and have to film their process of using the ingredients to make a finished product.</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Virtual Office Bingo</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Distribute printable Bingo Cards to employees who pay to play.  Every day, email one bingo number to participants.  The first one to reply with “BINGO” wins.  The bingo game continues until all the prizes are distributed.</a:t>
            </a:r>
            <a:endParaRPr/>
          </a:p>
        </p:txBody>
      </p:sp>
      <p:sp>
        <p:nvSpPr>
          <p:cNvPr id="165" name="Google Shape;165;p7"/>
          <p:cNvSpPr txBox="1"/>
          <p:nvPr/>
        </p:nvSpPr>
        <p:spPr>
          <a:xfrm>
            <a:off x="3830818" y="2096129"/>
            <a:ext cx="2647753" cy="60939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Coronavirus Swear Jar</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Donation of $1-2 each time the virus is mentioned (outside of necessary mention).</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Virtual Trivia</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Send an email to invite employees to participate via email or posting on the company intranet.  Inform them of any entry fee to participate and how they can pay.  Create questions and answers and post to a digital platform – the first correct answer wins!</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Guess the Number</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Fill a clear jar with candy and have employees pay for a chance to guess the number of pieces in the jar.  The most accurate guess wins the candy.  This could also be done virtually by taking a photo and emailing it to participating employees.</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Easy Raffles</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Vacation Day</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Raffle off a day or ½ day of vacation time.</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VIP Parking</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Raffle off prime parking spots for a time period.</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166" name="Google Shape;166;p7"/>
          <p:cNvSpPr txBox="1"/>
          <p:nvPr/>
        </p:nvSpPr>
        <p:spPr>
          <a:xfrm>
            <a:off x="379428" y="5789448"/>
            <a:ext cx="3049571"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GIFs Against Humanity</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Send an email to everyone with a word or phrase and people have to respond with their best .gif or meme that summarizes that phrase.  The winner will receive a gift card.  Considerations: have an impartial umpire or judge for the games so that it is a fair contest for all.</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US" sz="1400">
                <a:solidFill>
                  <a:schemeClr val="dk1"/>
                </a:solidFill>
                <a:latin typeface="Arial"/>
                <a:ea typeface="Arial"/>
                <a:cs typeface="Arial"/>
                <a:sym typeface="Arial"/>
              </a:rPr>
              <a:t>Virtual Workout Class</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Consider pairing the workout class with an overall health challenge  - employees can pay $5 to enter the challenge and complete bingo with different health challenges (such as drinking water, walking a mile, etc.).</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pic>
        <p:nvPicPr>
          <p:cNvPr descr="Enter the RAFFLE! Win 4 tickets to a Yankee Baseball Game ..." id="167" name="Google Shape;167;p7"/>
          <p:cNvPicPr preferRelativeResize="0"/>
          <p:nvPr/>
        </p:nvPicPr>
        <p:blipFill rotWithShape="1">
          <a:blip r:embed="rId3">
            <a:alphaModFix/>
          </a:blip>
          <a:srcRect b="0" l="0" r="0" t="0"/>
          <a:stretch/>
        </p:blipFill>
        <p:spPr>
          <a:xfrm>
            <a:off x="5252830" y="972809"/>
            <a:ext cx="1225741" cy="12257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It is good to know!!" id="172" name="Google Shape;172;p8"/>
          <p:cNvPicPr preferRelativeResize="0"/>
          <p:nvPr/>
        </p:nvPicPr>
        <p:blipFill rotWithShape="1">
          <a:blip r:embed="rId3">
            <a:alphaModFix/>
          </a:blip>
          <a:srcRect b="0" l="0" r="0" t="0"/>
          <a:stretch/>
        </p:blipFill>
        <p:spPr>
          <a:xfrm>
            <a:off x="302367" y="399737"/>
            <a:ext cx="3069014" cy="1791809"/>
          </a:xfrm>
          <a:prstGeom prst="rect">
            <a:avLst/>
          </a:prstGeom>
          <a:noFill/>
          <a:ln>
            <a:noFill/>
          </a:ln>
        </p:spPr>
      </p:pic>
      <p:sp>
        <p:nvSpPr>
          <p:cNvPr id="173" name="Google Shape;173;p8"/>
          <p:cNvSpPr txBox="1"/>
          <p:nvPr/>
        </p:nvSpPr>
        <p:spPr>
          <a:xfrm>
            <a:off x="3520204" y="510812"/>
            <a:ext cx="306901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Here are a few things to keep in mind as your organization gears up to give!</a:t>
            </a:r>
            <a:endParaRPr sz="2400">
              <a:solidFill>
                <a:schemeClr val="dk1"/>
              </a:solidFill>
              <a:latin typeface="Calibri"/>
              <a:ea typeface="Calibri"/>
              <a:cs typeface="Calibri"/>
              <a:sym typeface="Calibri"/>
            </a:endParaRPr>
          </a:p>
        </p:txBody>
      </p:sp>
      <p:sp>
        <p:nvSpPr>
          <p:cNvPr id="174" name="Google Shape;174;p8"/>
          <p:cNvSpPr txBox="1"/>
          <p:nvPr/>
        </p:nvSpPr>
        <p:spPr>
          <a:xfrm>
            <a:off x="302367" y="2369135"/>
            <a:ext cx="607086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Tips for a Successful Campaign</a:t>
            </a:r>
            <a:endParaRPr/>
          </a:p>
          <a:p>
            <a:pPr indent="0" lvl="0" marL="0" marR="0" rtl="0" algn="ctr">
              <a:spcBef>
                <a:spcPts val="0"/>
              </a:spcBef>
              <a:spcAft>
                <a:spcPts val="0"/>
              </a:spcAft>
              <a:buNone/>
            </a:pPr>
            <a:r>
              <a:rPr b="1" lang="en-US" sz="2400">
                <a:solidFill>
                  <a:schemeClr val="dk1"/>
                </a:solidFill>
                <a:latin typeface="Arial"/>
                <a:ea typeface="Arial"/>
                <a:cs typeface="Arial"/>
                <a:sym typeface="Arial"/>
              </a:rPr>
              <a:t>		</a:t>
            </a:r>
            <a:endParaRPr/>
          </a:p>
        </p:txBody>
      </p:sp>
      <p:sp>
        <p:nvSpPr>
          <p:cNvPr id="175" name="Google Shape;175;p8"/>
          <p:cNvSpPr txBox="1"/>
          <p:nvPr/>
        </p:nvSpPr>
        <p:spPr>
          <a:xfrm>
            <a:off x="335952" y="3282091"/>
            <a:ext cx="3126633" cy="33239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Time it right.</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Choose a Campaign Kickoff time when you know your fellow employees will be most engaged.</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Get high-level buy in.</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When the CEO and senior managers are the first to give, others will follow their example.</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Create a corporate match.</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Connect corporate giving to employee giving by creating a corporate challenge match for staff gifts.</a:t>
            </a:r>
            <a:endParaRPr/>
          </a:p>
        </p:txBody>
      </p:sp>
      <p:sp>
        <p:nvSpPr>
          <p:cNvPr id="176" name="Google Shape;176;p8"/>
          <p:cNvSpPr txBox="1"/>
          <p:nvPr/>
        </p:nvSpPr>
        <p:spPr>
          <a:xfrm>
            <a:off x="335952" y="6688037"/>
            <a:ext cx="3035429"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Be visible.</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Get on the agenda for scheduled company-wide Zoom calls or department meetings, or other gatherings.</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Offer incentives.</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Promote incentives, contests, or drawing to encourage giving.  </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77" name="Google Shape;177;p8"/>
          <p:cNvSpPr txBox="1"/>
          <p:nvPr/>
        </p:nvSpPr>
        <p:spPr>
          <a:xfrm>
            <a:off x="3553789" y="3282091"/>
            <a:ext cx="3035429"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Promote. Publicize. Plan.</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Raise awareness of United Way’s work.  Send email updates.  Form a committee.  Count on UWA’s support.</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Thank and celebrate.</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Acknowledge those who help.  Involve and recruit others who share your passion.  Thank them again and again.</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Let the spirit live on!</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Opportunities to Lead the Way don’t end when your campaign does.  Keep staff posted on UWA’s success!</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Make it personal.</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A personalized ask is best particularly from a friend.  Utilize personal connections and communications.</a:t>
            </a:r>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nvSpPr>
        <p:spPr>
          <a:xfrm>
            <a:off x="1938337" y="1678011"/>
            <a:ext cx="33528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300"/>
              <a:buFont typeface="Arial"/>
              <a:buNone/>
            </a:pPr>
            <a:r>
              <a:rPr lang="en-US" sz="3300">
                <a:solidFill>
                  <a:schemeClr val="dk1"/>
                </a:solidFill>
                <a:latin typeface="Arial"/>
                <a:ea typeface="Arial"/>
                <a:cs typeface="Arial"/>
                <a:sym typeface="Arial"/>
              </a:rPr>
              <a:t>FAQs for ECMs</a:t>
            </a:r>
            <a:endParaRPr/>
          </a:p>
        </p:txBody>
      </p:sp>
      <p:sp>
        <p:nvSpPr>
          <p:cNvPr id="183" name="Google Shape;183;p9"/>
          <p:cNvSpPr txBox="1"/>
          <p:nvPr/>
        </p:nvSpPr>
        <p:spPr>
          <a:xfrm>
            <a:off x="438150" y="2340793"/>
            <a:ext cx="5886450"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How long should our campaign run?</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For many companies, a two- or three-week campaign is the perfect amount of time to kick off your effort, get the message out effectively, and make your ask without over burdening staff.</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When should our campaign take place?</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Most campaigns take place between September and December, but they can happen at any time.</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How can employees give?</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Using a United Way pledge form, employees can give via payroll deduction, cash, check, credit card or ACH.  Contributors can also set up an ongoing or one-time payment online at </a:t>
            </a:r>
            <a:r>
              <a:rPr lang="en-US" sz="1200" u="sng">
                <a:solidFill>
                  <a:schemeClr val="dk1"/>
                </a:solidFill>
                <a:latin typeface="Arial"/>
                <a:ea typeface="Arial"/>
                <a:cs typeface="Arial"/>
                <a:sym typeface="Arial"/>
                <a:hlinkClick r:id="rId3">
                  <a:extLst>
                    <a:ext uri="{A12FA001-AC4F-418D-AE19-62706E023703}">
                      <ahyp:hlinkClr val="tx"/>
                    </a:ext>
                  </a:extLst>
                </a:hlinkClick>
              </a:rPr>
              <a:t>www.unitedwayaroostook.org</a:t>
            </a:r>
            <a:r>
              <a:rPr lang="en-US" sz="1200">
                <a:solidFill>
                  <a:schemeClr val="dk1"/>
                </a:solidFill>
                <a:latin typeface="Arial"/>
                <a:ea typeface="Arial"/>
                <a:cs typeface="Arial"/>
                <a:sym typeface="Arial"/>
              </a:rPr>
              <a:t>.</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Are there different levels of giving?</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Yes.  To join the Emerging Leaders Society, donors need to contribute at least $520.  Leadership level giving starts at $700 per year.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When does payroll deduction typically start?</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Payroll deduction typically runs from January 1 through December 31.  Please let us know if another schedule works better for your company.</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Are all donations to the United Way tax deductible?</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Yes.  All donors receive thank-you letters from United Way after the campaign has been completed.  These letters can be used for tax deduction purposes to the full extent of the law.</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b="1" lang="en-US" sz="1400">
                <a:solidFill>
                  <a:schemeClr val="dk1"/>
                </a:solidFill>
                <a:latin typeface="Arial"/>
                <a:ea typeface="Arial"/>
                <a:cs typeface="Arial"/>
                <a:sym typeface="Arial"/>
              </a:rPr>
              <a:t>Can employees designate their donations?</a:t>
            </a:r>
            <a:endParaRPr/>
          </a:p>
          <a:p>
            <a:pPr indent="0" lvl="0" marL="0" marR="0" rtl="0" algn="l">
              <a:spcBef>
                <a:spcPts val="0"/>
              </a:spcBef>
              <a:spcAft>
                <a:spcPts val="0"/>
              </a:spcAft>
              <a:buNone/>
            </a:pPr>
            <a:r>
              <a:rPr lang="en-US" sz="1200">
                <a:solidFill>
                  <a:schemeClr val="dk1"/>
                </a:solidFill>
                <a:latin typeface="Arial"/>
                <a:ea typeface="Arial"/>
                <a:cs typeface="Arial"/>
                <a:sym typeface="Arial"/>
              </a:rPr>
              <a:t>Yes.  While checking “influence the condition of all” on your pledge form is the best way to help Lead the Way for our community, donors can designate their gift to individual 501(c)(3) nonprofit programs that benefit humans.</a:t>
            </a:r>
            <a:endParaRPr/>
          </a:p>
        </p:txBody>
      </p:sp>
      <p:pic>
        <p:nvPicPr>
          <p:cNvPr descr="2019-2020 Campaign Toolkit | United Way of the Coalfield" id="184" name="Google Shape;184;p9"/>
          <p:cNvPicPr preferRelativeResize="0"/>
          <p:nvPr/>
        </p:nvPicPr>
        <p:blipFill rotWithShape="1">
          <a:blip r:embed="rId4">
            <a:alphaModFix/>
          </a:blip>
          <a:srcRect b="0" l="0" r="0" t="0"/>
          <a:stretch/>
        </p:blipFill>
        <p:spPr>
          <a:xfrm>
            <a:off x="904875" y="562667"/>
            <a:ext cx="5419725" cy="838200"/>
          </a:xfrm>
          <a:prstGeom prst="rect">
            <a:avLst/>
          </a:prstGeom>
          <a:noFill/>
          <a:ln>
            <a:noFill/>
          </a:ln>
        </p:spPr>
      </p:pic>
      <p:pic>
        <p:nvPicPr>
          <p:cNvPr descr="A screenshot of a cell phone&#10;&#10;Description automatically generated" id="185" name="Google Shape;185;p9"/>
          <p:cNvPicPr preferRelativeResize="0"/>
          <p:nvPr/>
        </p:nvPicPr>
        <p:blipFill rotWithShape="1">
          <a:blip r:embed="rId5">
            <a:alphaModFix/>
          </a:blip>
          <a:srcRect b="0" l="0" r="0" t="0"/>
          <a:stretch/>
        </p:blipFill>
        <p:spPr>
          <a:xfrm>
            <a:off x="904875" y="643237"/>
            <a:ext cx="1252220" cy="883920"/>
          </a:xfrm>
          <a:prstGeom prst="rect">
            <a:avLst/>
          </a:prstGeom>
          <a:noFill/>
          <a:ln>
            <a:noFill/>
          </a:ln>
        </p:spPr>
      </p:pic>
      <p:cxnSp>
        <p:nvCxnSpPr>
          <p:cNvPr id="186" name="Google Shape;186;p9"/>
          <p:cNvCxnSpPr/>
          <p:nvPr/>
        </p:nvCxnSpPr>
        <p:spPr>
          <a:xfrm>
            <a:off x="360947" y="8640679"/>
            <a:ext cx="6136105" cy="0"/>
          </a:xfrm>
          <a:prstGeom prst="straightConnector1">
            <a:avLst/>
          </a:prstGeom>
          <a:noFill/>
          <a:ln cap="flat" cmpd="sng" w="57150">
            <a:solidFill>
              <a:srgbClr val="2F5496"/>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2020-08-27T20:20:15Z</dcterms:created>
  <dc:creator>Sarah Ennis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0x010100F9D0F7587E547B4AB77D54130E723936</vt:lpwstr>
  </property>
  <property fmtid="{D5CDD505-2E9C-101B-9397-08002B2CF9AE}" pid="3" name="Order">
    <vt:r8>1048200.0</vt:r8>
  </property>
</Properties>
</file>